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 id="264" r:id="rId38"/>
    <p:sldId id="265" r:id="rId39"/>
    <p:sldId id="266" r:id="rId40"/>
    <p:sldId id="267" r:id="rId41"/>
    <p:sldId id="268" r:id="rId42"/>
    <p:sldId id="269" r:id="rId4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omputer Says No" charset="1" panose="00000400000000000000"/>
      <p:regular r:id="rId10"/>
    </p:embeddedFont>
    <p:embeddedFont>
      <p:font typeface="Computer Says No Italics" charset="1" panose="00000400000000000000"/>
      <p:regular r:id="rId11"/>
    </p:embeddedFont>
    <p:embeddedFont>
      <p:font typeface="Poppins" charset="1" panose="00000500000000000000"/>
      <p:regular r:id="rId12"/>
    </p:embeddedFont>
    <p:embeddedFont>
      <p:font typeface="Poppins Bold" charset="1" panose="00000800000000000000"/>
      <p:regular r:id="rId13"/>
    </p:embeddedFont>
    <p:embeddedFont>
      <p:font typeface="Poppins Italics" charset="1" panose="00000500000000000000"/>
      <p:regular r:id="rId14"/>
    </p:embeddedFont>
    <p:embeddedFont>
      <p:font typeface="Poppins Bold Italics" charset="1" panose="00000800000000000000"/>
      <p:regular r:id="rId15"/>
    </p:embeddedFont>
    <p:embeddedFont>
      <p:font typeface="Poppins Thin" charset="1" panose="00000300000000000000"/>
      <p:regular r:id="rId16"/>
    </p:embeddedFont>
    <p:embeddedFont>
      <p:font typeface="Poppins Thin Italics" charset="1" panose="00000300000000000000"/>
      <p:regular r:id="rId17"/>
    </p:embeddedFont>
    <p:embeddedFont>
      <p:font typeface="Poppins Extra-Light" charset="1" panose="00000300000000000000"/>
      <p:regular r:id="rId18"/>
    </p:embeddedFont>
    <p:embeddedFont>
      <p:font typeface="Poppins Extra-Light Italics" charset="1" panose="00000300000000000000"/>
      <p:regular r:id="rId19"/>
    </p:embeddedFont>
    <p:embeddedFont>
      <p:font typeface="Poppins Light" charset="1" panose="00000400000000000000"/>
      <p:regular r:id="rId20"/>
    </p:embeddedFont>
    <p:embeddedFont>
      <p:font typeface="Poppins Light Italics" charset="1" panose="00000400000000000000"/>
      <p:regular r:id="rId21"/>
    </p:embeddedFont>
    <p:embeddedFont>
      <p:font typeface="Poppins Medium" charset="1" panose="00000600000000000000"/>
      <p:regular r:id="rId22"/>
    </p:embeddedFont>
    <p:embeddedFont>
      <p:font typeface="Poppins Medium Italics" charset="1" panose="00000600000000000000"/>
      <p:regular r:id="rId23"/>
    </p:embeddedFont>
    <p:embeddedFont>
      <p:font typeface="Poppins Semi-Bold" charset="1" panose="00000700000000000000"/>
      <p:regular r:id="rId24"/>
    </p:embeddedFont>
    <p:embeddedFont>
      <p:font typeface="Poppins Semi-Bold Italics" charset="1" panose="00000700000000000000"/>
      <p:regular r:id="rId25"/>
    </p:embeddedFont>
    <p:embeddedFont>
      <p:font typeface="Poppins Ultra-Bold" charset="1" panose="00000900000000000000"/>
      <p:regular r:id="rId26"/>
    </p:embeddedFont>
    <p:embeddedFont>
      <p:font typeface="Poppins Ultra-Bold Italics" charset="1" panose="00000900000000000000"/>
      <p:regular r:id="rId27"/>
    </p:embeddedFont>
    <p:embeddedFont>
      <p:font typeface="Poppins Heavy" charset="1" panose="00000A00000000000000"/>
      <p:regular r:id="rId28"/>
    </p:embeddedFont>
    <p:embeddedFont>
      <p:font typeface="Poppins Heavy Italics" charset="1" panose="00000A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39" Target="slides/slide10.xml" Type="http://schemas.openxmlformats.org/officeDocument/2006/relationships/slide"/><Relationship Id="rId4" Target="theme/theme1.xml" Type="http://schemas.openxmlformats.org/officeDocument/2006/relationships/theme"/><Relationship Id="rId40" Target="slides/slide11.xml" Type="http://schemas.openxmlformats.org/officeDocument/2006/relationships/slide"/><Relationship Id="rId41" Target="slides/slide12.xml" Type="http://schemas.openxmlformats.org/officeDocument/2006/relationships/slide"/><Relationship Id="rId42" Target="slides/slide13.xml" Type="http://schemas.openxmlformats.org/officeDocument/2006/relationships/slide"/><Relationship Id="rId43" Target="slides/slide1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svg>
</file>

<file path=ppt/media/image2.png>
</file>

<file path=ppt/media/image20.jpe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png" Type="http://schemas.openxmlformats.org/officeDocument/2006/relationships/image"/><Relationship Id="rId4" Target="../media/image21.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2.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png" Type="http://schemas.openxmlformats.org/officeDocument/2006/relationships/image"/><Relationship Id="rId6" Target="../media/image5.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3.png" Type="http://schemas.openxmlformats.org/officeDocument/2006/relationships/image"/><Relationship Id="rId4"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2.pn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 Id="rId6" Target="../media/image1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png" Type="http://schemas.openxmlformats.org/officeDocument/2006/relationships/image"/><Relationship Id="rId6" Target="../media/image5.pn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png" Type="http://schemas.openxmlformats.org/officeDocument/2006/relationships/image"/><Relationship Id="rId6" Target="../media/image5.pn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png" Type="http://schemas.openxmlformats.org/officeDocument/2006/relationships/image"/><Relationship Id="rId6" Target="../media/image5.pn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png" Type="http://schemas.openxmlformats.org/officeDocument/2006/relationships/image"/><Relationship Id="rId6" Target="../media/image5.pn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1217325" y="497817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5019772" y="-1881654"/>
            <a:ext cx="4825046" cy="4219769"/>
          </a:xfrm>
          <a:custGeom>
            <a:avLst/>
            <a:gdLst/>
            <a:ahLst/>
            <a:cxnLst/>
            <a:rect r="r" b="b" t="t" l="l"/>
            <a:pathLst>
              <a:path h="4219769" w="4825046">
                <a:moveTo>
                  <a:pt x="0" y="0"/>
                </a:moveTo>
                <a:lnTo>
                  <a:pt x="4825046" y="0"/>
                </a:lnTo>
                <a:lnTo>
                  <a:pt x="4825046" y="4219769"/>
                </a:lnTo>
                <a:lnTo>
                  <a:pt x="0" y="4219769"/>
                </a:lnTo>
                <a:lnTo>
                  <a:pt x="0" y="0"/>
                </a:lnTo>
                <a:close/>
              </a:path>
            </a:pathLst>
          </a:custGeom>
          <a:blipFill>
            <a:blip r:embed="rId4"/>
            <a:stretch>
              <a:fillRect l="0" t="0" r="0" b="0"/>
            </a:stretch>
          </a:blipFill>
        </p:spPr>
      </p:sp>
      <p:sp>
        <p:nvSpPr>
          <p:cNvPr name="Freeform 5" id="5"/>
          <p:cNvSpPr/>
          <p:nvPr/>
        </p:nvSpPr>
        <p:spPr>
          <a:xfrm flipH="false" flipV="false" rot="0">
            <a:off x="13610392" y="-3435216"/>
            <a:ext cx="10008973" cy="8229600"/>
          </a:xfrm>
          <a:custGeom>
            <a:avLst/>
            <a:gdLst/>
            <a:ahLst/>
            <a:cxnLst/>
            <a:rect r="r" b="b" t="t" l="l"/>
            <a:pathLst>
              <a:path h="8229600" w="10008973">
                <a:moveTo>
                  <a:pt x="0" y="0"/>
                </a:moveTo>
                <a:lnTo>
                  <a:pt x="10008972" y="0"/>
                </a:lnTo>
                <a:lnTo>
                  <a:pt x="10008972" y="8229600"/>
                </a:lnTo>
                <a:lnTo>
                  <a:pt x="0" y="8229600"/>
                </a:lnTo>
                <a:lnTo>
                  <a:pt x="0" y="0"/>
                </a:lnTo>
                <a:close/>
              </a:path>
            </a:pathLst>
          </a:custGeom>
          <a:blipFill>
            <a:blip r:embed="rId3"/>
            <a:stretch>
              <a:fillRect l="0" t="0" r="0" b="0"/>
            </a:stretch>
          </a:blipFill>
        </p:spPr>
      </p:sp>
      <p:sp>
        <p:nvSpPr>
          <p:cNvPr name="TextBox 6" id="6"/>
          <p:cNvSpPr txBox="true"/>
          <p:nvPr/>
        </p:nvSpPr>
        <p:spPr>
          <a:xfrm rot="0">
            <a:off x="2850925" y="6497858"/>
            <a:ext cx="6926813" cy="485916"/>
          </a:xfrm>
          <a:prstGeom prst="rect">
            <a:avLst/>
          </a:prstGeom>
        </p:spPr>
        <p:txBody>
          <a:bodyPr anchor="t" rtlCol="false" tIns="0" lIns="0" bIns="0" rIns="0">
            <a:spAutoFit/>
          </a:bodyPr>
          <a:lstStyle/>
          <a:p>
            <a:pPr algn="ctr">
              <a:lnSpc>
                <a:spcPts val="3799"/>
              </a:lnSpc>
            </a:pPr>
            <a:r>
              <a:rPr lang="en-US" sz="2714">
                <a:solidFill>
                  <a:srgbClr val="6866E1"/>
                </a:solidFill>
                <a:latin typeface="Poppins Light"/>
              </a:rPr>
              <a:t>By Srijan Dutta &amp; Shaon Ghosh</a:t>
            </a:r>
          </a:p>
        </p:txBody>
      </p:sp>
      <p:sp>
        <p:nvSpPr>
          <p:cNvPr name="Freeform 7" id="7"/>
          <p:cNvSpPr/>
          <p:nvPr/>
        </p:nvSpPr>
        <p:spPr>
          <a:xfrm flipH="false" flipV="false" rot="0">
            <a:off x="-391635" y="1333816"/>
            <a:ext cx="3948234" cy="1724379"/>
          </a:xfrm>
          <a:custGeom>
            <a:avLst/>
            <a:gdLst/>
            <a:ahLst/>
            <a:cxnLst/>
            <a:rect r="r" b="b" t="t" l="l"/>
            <a:pathLst>
              <a:path h="1724379" w="3948234">
                <a:moveTo>
                  <a:pt x="0" y="0"/>
                </a:moveTo>
                <a:lnTo>
                  <a:pt x="3948234" y="0"/>
                </a:lnTo>
                <a:lnTo>
                  <a:pt x="3948234" y="1724379"/>
                </a:lnTo>
                <a:lnTo>
                  <a:pt x="0" y="1724379"/>
                </a:lnTo>
                <a:lnTo>
                  <a:pt x="0" y="0"/>
                </a:lnTo>
                <a:close/>
              </a:path>
            </a:pathLst>
          </a:custGeom>
          <a:blipFill>
            <a:blip r:embed="rId5"/>
            <a:stretch>
              <a:fillRect l="0" t="0" r="0" b="0"/>
            </a:stretch>
          </a:blipFill>
        </p:spPr>
      </p:sp>
      <p:sp>
        <p:nvSpPr>
          <p:cNvPr name="Freeform 8" id="8"/>
          <p:cNvSpPr/>
          <p:nvPr/>
        </p:nvSpPr>
        <p:spPr>
          <a:xfrm flipH="false" flipV="false" rot="0">
            <a:off x="4601689" y="8426785"/>
            <a:ext cx="4729467" cy="4047169"/>
          </a:xfrm>
          <a:custGeom>
            <a:avLst/>
            <a:gdLst/>
            <a:ahLst/>
            <a:cxnLst/>
            <a:rect r="r" b="b" t="t" l="l"/>
            <a:pathLst>
              <a:path h="4047169" w="4729467">
                <a:moveTo>
                  <a:pt x="0" y="0"/>
                </a:moveTo>
                <a:lnTo>
                  <a:pt x="4729467" y="0"/>
                </a:lnTo>
                <a:lnTo>
                  <a:pt x="4729467" y="4047170"/>
                </a:lnTo>
                <a:lnTo>
                  <a:pt x="0" y="4047170"/>
                </a:lnTo>
                <a:lnTo>
                  <a:pt x="0" y="0"/>
                </a:lnTo>
                <a:close/>
              </a:path>
            </a:pathLst>
          </a:custGeom>
          <a:blipFill>
            <a:blip r:embed="rId6"/>
            <a:stretch>
              <a:fillRect l="0" t="0" r="0" b="0"/>
            </a:stretch>
          </a:blipFill>
        </p:spPr>
      </p:sp>
      <p:sp>
        <p:nvSpPr>
          <p:cNvPr name="TextBox 9" id="9"/>
          <p:cNvSpPr txBox="true"/>
          <p:nvPr/>
        </p:nvSpPr>
        <p:spPr>
          <a:xfrm rot="0">
            <a:off x="2850925" y="3372520"/>
            <a:ext cx="7103952" cy="1421864"/>
          </a:xfrm>
          <a:prstGeom prst="rect">
            <a:avLst/>
          </a:prstGeom>
        </p:spPr>
        <p:txBody>
          <a:bodyPr anchor="t" rtlCol="false" tIns="0" lIns="0" bIns="0" rIns="0">
            <a:spAutoFit/>
          </a:bodyPr>
          <a:lstStyle/>
          <a:p>
            <a:pPr algn="ctr">
              <a:lnSpc>
                <a:spcPts val="5147"/>
              </a:lnSpc>
            </a:pPr>
            <a:r>
              <a:rPr lang="en-US" sz="7148">
                <a:solidFill>
                  <a:srgbClr val="6866E1"/>
                </a:solidFill>
                <a:latin typeface="Computer Says No"/>
              </a:rPr>
              <a:t>SEMANTIC CONSTRAINTS IN ARTISTIC STYLE TRANSFER</a:t>
            </a:r>
          </a:p>
        </p:txBody>
      </p:sp>
      <p:sp>
        <p:nvSpPr>
          <p:cNvPr name="Freeform 10" id="10"/>
          <p:cNvSpPr/>
          <p:nvPr/>
        </p:nvSpPr>
        <p:spPr>
          <a:xfrm flipH="true" flipV="false" rot="0">
            <a:off x="10536248" y="1887728"/>
            <a:ext cx="8078630" cy="11840963"/>
          </a:xfrm>
          <a:custGeom>
            <a:avLst/>
            <a:gdLst/>
            <a:ahLst/>
            <a:cxnLst/>
            <a:rect r="r" b="b" t="t" l="l"/>
            <a:pathLst>
              <a:path h="11840963" w="8078630">
                <a:moveTo>
                  <a:pt x="8078630" y="0"/>
                </a:moveTo>
                <a:lnTo>
                  <a:pt x="0" y="0"/>
                </a:lnTo>
                <a:lnTo>
                  <a:pt x="0" y="11840963"/>
                </a:lnTo>
                <a:lnTo>
                  <a:pt x="8078630" y="11840963"/>
                </a:lnTo>
                <a:lnTo>
                  <a:pt x="8078630" y="0"/>
                </a:lnTo>
                <a:close/>
              </a:path>
            </a:pathLst>
          </a:custGeom>
          <a:blipFill>
            <a:blip r:embed="rId7"/>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294186" y="406589"/>
            <a:ext cx="7937973" cy="9510914"/>
            <a:chOff x="0" y="0"/>
            <a:chExt cx="8585708" cy="10287000"/>
          </a:xfrm>
        </p:grpSpPr>
        <p:sp>
          <p:nvSpPr>
            <p:cNvPr name="Freeform 3" id="3"/>
            <p:cNvSpPr/>
            <p:nvPr/>
          </p:nvSpPr>
          <p:spPr>
            <a:xfrm flipH="false" flipV="false" rot="0">
              <a:off x="0" y="0"/>
              <a:ext cx="8585708" cy="10286999"/>
            </a:xfrm>
            <a:custGeom>
              <a:avLst/>
              <a:gdLst/>
              <a:ahLst/>
              <a:cxnLst/>
              <a:rect r="r" b="b" t="t" l="l"/>
              <a:pathLst>
                <a:path h="10286999" w="8585708">
                  <a:moveTo>
                    <a:pt x="8585708" y="762"/>
                  </a:moveTo>
                  <a:cubicBezTo>
                    <a:pt x="8581644" y="20447"/>
                    <a:pt x="8577961" y="40132"/>
                    <a:pt x="8573515" y="59690"/>
                  </a:cubicBezTo>
                  <a:cubicBezTo>
                    <a:pt x="8478138" y="485521"/>
                    <a:pt x="8382634" y="911225"/>
                    <a:pt x="8287258" y="1337056"/>
                  </a:cubicBezTo>
                  <a:cubicBezTo>
                    <a:pt x="8146288" y="1966722"/>
                    <a:pt x="8005699" y="2596388"/>
                    <a:pt x="7864602" y="3225927"/>
                  </a:cubicBezTo>
                  <a:cubicBezTo>
                    <a:pt x="7691247" y="3999103"/>
                    <a:pt x="7517384" y="4772152"/>
                    <a:pt x="7344029" y="5545328"/>
                  </a:cubicBezTo>
                  <a:cubicBezTo>
                    <a:pt x="7194677" y="6211443"/>
                    <a:pt x="7045579" y="6877558"/>
                    <a:pt x="6896354" y="7543800"/>
                  </a:cubicBezTo>
                  <a:cubicBezTo>
                    <a:pt x="6765290" y="8129016"/>
                    <a:pt x="6634480" y="8714105"/>
                    <a:pt x="6503162" y="9299194"/>
                  </a:cubicBezTo>
                  <a:cubicBezTo>
                    <a:pt x="6429375" y="9628250"/>
                    <a:pt x="6354953" y="9957181"/>
                    <a:pt x="6280785" y="10286237"/>
                  </a:cubicBezTo>
                  <a:cubicBezTo>
                    <a:pt x="4199382" y="10286237"/>
                    <a:pt x="2118106" y="10286110"/>
                    <a:pt x="36830" y="10286999"/>
                  </a:cubicBezTo>
                  <a:cubicBezTo>
                    <a:pt x="6731" y="10286999"/>
                    <a:pt x="0" y="10280268"/>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39749" t="0" r="-39749" b="0"/>
              </a:stretch>
            </a:blipFill>
          </p:spPr>
        </p:sp>
      </p:grpSp>
      <p:sp>
        <p:nvSpPr>
          <p:cNvPr name="TextBox 4" id="4"/>
          <p:cNvSpPr txBox="true"/>
          <p:nvPr/>
        </p:nvSpPr>
        <p:spPr>
          <a:xfrm rot="0">
            <a:off x="8222735" y="2610506"/>
            <a:ext cx="8652476" cy="1032113"/>
          </a:xfrm>
          <a:prstGeom prst="rect">
            <a:avLst/>
          </a:prstGeom>
        </p:spPr>
        <p:txBody>
          <a:bodyPr anchor="t" rtlCol="false" tIns="0" lIns="0" bIns="0" rIns="0">
            <a:spAutoFit/>
          </a:bodyPr>
          <a:lstStyle/>
          <a:p>
            <a:pPr marL="0" indent="0" lvl="0">
              <a:lnSpc>
                <a:spcPts val="6934"/>
              </a:lnSpc>
              <a:spcBef>
                <a:spcPct val="0"/>
              </a:spcBef>
            </a:pPr>
            <a:r>
              <a:rPr lang="en-US" sz="9631">
                <a:solidFill>
                  <a:srgbClr val="FFFFFF"/>
                </a:solidFill>
                <a:latin typeface="Computer Says No"/>
              </a:rPr>
              <a:t>PROBLEM DESCRIPTION</a:t>
            </a:r>
          </a:p>
        </p:txBody>
      </p:sp>
      <p:sp>
        <p:nvSpPr>
          <p:cNvPr name="TextBox 5" id="5"/>
          <p:cNvSpPr txBox="true"/>
          <p:nvPr/>
        </p:nvSpPr>
        <p:spPr>
          <a:xfrm rot="0">
            <a:off x="8437211" y="3537844"/>
            <a:ext cx="8223524" cy="6538710"/>
          </a:xfrm>
          <a:prstGeom prst="rect">
            <a:avLst/>
          </a:prstGeom>
        </p:spPr>
        <p:txBody>
          <a:bodyPr anchor="t" rtlCol="false" tIns="0" lIns="0" bIns="0" rIns="0">
            <a:spAutoFit/>
          </a:bodyPr>
          <a:lstStyle/>
          <a:p>
            <a:pPr>
              <a:lnSpc>
                <a:spcPts val="3729"/>
              </a:lnSpc>
            </a:pPr>
            <a:r>
              <a:rPr lang="en-US" sz="2301">
                <a:solidFill>
                  <a:srgbClr val="FFFFFF"/>
                </a:solidFill>
                <a:latin typeface="Poppins Light"/>
              </a:rPr>
              <a:t>In the field of image processing, style transfer has become really popular. With the help of these techniques we can transform ordinary images into a mesmerizing piece of art while retaining both the features of the original image and the style of the artist or the era that is being copied. However, maintaining the semantic meaning and context of the original image is the key issue in this domain. This paper intends to provide a detailed analysis of three most popular semantic constraints and how they affect and help in the preservation of the meaning and context of objects and structures within the original image while applying a chosen artistic style.</a:t>
            </a:r>
          </a:p>
          <a:p>
            <a:pPr>
              <a:lnSpc>
                <a:spcPts val="3729"/>
              </a:lnSpc>
            </a:pPr>
          </a:p>
        </p:txBody>
      </p:sp>
      <p:sp>
        <p:nvSpPr>
          <p:cNvPr name="Freeform 6" id="6"/>
          <p:cNvSpPr/>
          <p:nvPr/>
        </p:nvSpPr>
        <p:spPr>
          <a:xfrm flipH="false" flipV="false" rot="0">
            <a:off x="10571271" y="-37082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7" id="7"/>
          <p:cNvSpPr/>
          <p:nvPr/>
        </p:nvSpPr>
        <p:spPr>
          <a:xfrm flipH="false" flipV="false" rot="0">
            <a:off x="10723671" y="-35558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8" id="8"/>
          <p:cNvSpPr/>
          <p:nvPr/>
        </p:nvSpPr>
        <p:spPr>
          <a:xfrm flipH="false" flipV="false" rot="1825457">
            <a:off x="-1911821" y="9152427"/>
            <a:ext cx="9971383" cy="4202938"/>
          </a:xfrm>
          <a:custGeom>
            <a:avLst/>
            <a:gdLst/>
            <a:ahLst/>
            <a:cxnLst/>
            <a:rect r="r" b="b" t="t" l="l"/>
            <a:pathLst>
              <a:path h="4202938" w="9971383">
                <a:moveTo>
                  <a:pt x="0" y="0"/>
                </a:moveTo>
                <a:lnTo>
                  <a:pt x="9971384" y="0"/>
                </a:lnTo>
                <a:lnTo>
                  <a:pt x="9971384" y="4202938"/>
                </a:lnTo>
                <a:lnTo>
                  <a:pt x="0" y="4202938"/>
                </a:lnTo>
                <a:lnTo>
                  <a:pt x="0" y="0"/>
                </a:lnTo>
                <a:close/>
              </a:path>
            </a:pathLst>
          </a:custGeom>
          <a:blipFill>
            <a:blip r:embed="rId4"/>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2983576" y="1028700"/>
            <a:ext cx="8551449" cy="6896330"/>
          </a:xfrm>
          <a:custGeom>
            <a:avLst/>
            <a:gdLst/>
            <a:ahLst/>
            <a:cxnLst/>
            <a:rect r="r" b="b" t="t" l="l"/>
            <a:pathLst>
              <a:path h="6896330" w="8551449">
                <a:moveTo>
                  <a:pt x="0" y="0"/>
                </a:moveTo>
                <a:lnTo>
                  <a:pt x="8551448" y="0"/>
                </a:lnTo>
                <a:lnTo>
                  <a:pt x="8551448" y="6896330"/>
                </a:lnTo>
                <a:lnTo>
                  <a:pt x="0" y="6896330"/>
                </a:lnTo>
                <a:lnTo>
                  <a:pt x="0" y="0"/>
                </a:lnTo>
                <a:close/>
              </a:path>
            </a:pathLst>
          </a:custGeom>
          <a:blipFill>
            <a:blip r:embed="rId2"/>
            <a:stretch>
              <a:fillRect l="0" t="0" r="0" b="0"/>
            </a:stretch>
          </a:blipFill>
        </p:spPr>
      </p:sp>
      <p:sp>
        <p:nvSpPr>
          <p:cNvPr name="TextBox 3" id="3"/>
          <p:cNvSpPr txBox="true"/>
          <p:nvPr/>
        </p:nvSpPr>
        <p:spPr>
          <a:xfrm rot="0">
            <a:off x="1028700" y="1666875"/>
            <a:ext cx="10714511" cy="1509102"/>
          </a:xfrm>
          <a:prstGeom prst="rect">
            <a:avLst/>
          </a:prstGeom>
        </p:spPr>
        <p:txBody>
          <a:bodyPr anchor="t" rtlCol="false" tIns="0" lIns="0" bIns="0" rIns="0">
            <a:spAutoFit/>
          </a:bodyPr>
          <a:lstStyle/>
          <a:p>
            <a:pPr algn="ctr" marL="0" indent="0" lvl="0">
              <a:lnSpc>
                <a:spcPts val="10150"/>
              </a:lnSpc>
              <a:spcBef>
                <a:spcPct val="0"/>
              </a:spcBef>
            </a:pPr>
            <a:r>
              <a:rPr lang="en-US" sz="14097">
                <a:solidFill>
                  <a:srgbClr val="6866E1"/>
                </a:solidFill>
                <a:latin typeface="Computer Says No"/>
              </a:rPr>
              <a:t>PROPOSED WORK</a:t>
            </a:r>
          </a:p>
        </p:txBody>
      </p:sp>
      <p:sp>
        <p:nvSpPr>
          <p:cNvPr name="TextBox 4" id="4"/>
          <p:cNvSpPr txBox="true"/>
          <p:nvPr/>
        </p:nvSpPr>
        <p:spPr>
          <a:xfrm rot="0">
            <a:off x="1592303" y="3836520"/>
            <a:ext cx="9878303" cy="2547285"/>
          </a:xfrm>
          <a:prstGeom prst="rect">
            <a:avLst/>
          </a:prstGeom>
        </p:spPr>
        <p:txBody>
          <a:bodyPr anchor="t" rtlCol="false" tIns="0" lIns="0" bIns="0" rIns="0">
            <a:spAutoFit/>
          </a:bodyPr>
          <a:lstStyle/>
          <a:p>
            <a:pPr>
              <a:lnSpc>
                <a:spcPts val="2923"/>
              </a:lnSpc>
            </a:pPr>
            <a:r>
              <a:rPr lang="en-US" sz="2088">
                <a:solidFill>
                  <a:srgbClr val="FFFFFF"/>
                </a:solidFill>
                <a:latin typeface="Poppins Light"/>
              </a:rPr>
              <a:t>The proposed project looks to conduct an extensive analysis of the three popular semantic constraints within the context of style transfer techniques. These semantic constraints will be examined in-depth to understand their impact on the preservation of the features and context of the original image and structures present within the original image while simultaneously applying a chosen artistic style.</a:t>
            </a:r>
          </a:p>
          <a:p>
            <a:pPr>
              <a:lnSpc>
                <a:spcPts val="2923"/>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10800000">
            <a:off x="-5060118" y="-3405061"/>
            <a:ext cx="10120235" cy="8229600"/>
          </a:xfrm>
          <a:custGeom>
            <a:avLst/>
            <a:gdLst/>
            <a:ahLst/>
            <a:cxnLst/>
            <a:rect r="r" b="b" t="t" l="l"/>
            <a:pathLst>
              <a:path h="8229600" w="10120235">
                <a:moveTo>
                  <a:pt x="0" y="0"/>
                </a:moveTo>
                <a:lnTo>
                  <a:pt x="10120236" y="0"/>
                </a:lnTo>
                <a:lnTo>
                  <a:pt x="10120236" y="8229600"/>
                </a:lnTo>
                <a:lnTo>
                  <a:pt x="0" y="8229600"/>
                </a:lnTo>
                <a:lnTo>
                  <a:pt x="0" y="0"/>
                </a:lnTo>
                <a:close/>
              </a:path>
            </a:pathLst>
          </a:custGeom>
          <a:blipFill>
            <a:blip r:embed="rId2"/>
            <a:stretch>
              <a:fillRect l="0" t="-555" r="0" b="-555"/>
            </a:stretch>
          </a:blipFill>
        </p:spPr>
      </p:sp>
      <p:sp>
        <p:nvSpPr>
          <p:cNvPr name="Freeform 3" id="3"/>
          <p:cNvSpPr/>
          <p:nvPr/>
        </p:nvSpPr>
        <p:spPr>
          <a:xfrm flipH="false" flipV="false" rot="-10800000">
            <a:off x="15372368" y="4824539"/>
            <a:ext cx="10120235" cy="8229600"/>
          </a:xfrm>
          <a:custGeom>
            <a:avLst/>
            <a:gdLst/>
            <a:ahLst/>
            <a:cxnLst/>
            <a:rect r="r" b="b" t="t" l="l"/>
            <a:pathLst>
              <a:path h="8229600" w="10120235">
                <a:moveTo>
                  <a:pt x="0" y="0"/>
                </a:moveTo>
                <a:lnTo>
                  <a:pt x="10120236" y="0"/>
                </a:lnTo>
                <a:lnTo>
                  <a:pt x="10120236" y="8229600"/>
                </a:lnTo>
                <a:lnTo>
                  <a:pt x="0" y="8229600"/>
                </a:lnTo>
                <a:lnTo>
                  <a:pt x="0" y="0"/>
                </a:lnTo>
                <a:close/>
              </a:path>
            </a:pathLst>
          </a:custGeom>
          <a:blipFill>
            <a:blip r:embed="rId2"/>
            <a:stretch>
              <a:fillRect l="0" t="-555" r="0" b="-555"/>
            </a:stretch>
          </a:blipFill>
        </p:spPr>
      </p:sp>
      <p:sp>
        <p:nvSpPr>
          <p:cNvPr name="Freeform 4" id="4"/>
          <p:cNvSpPr/>
          <p:nvPr/>
        </p:nvSpPr>
        <p:spPr>
          <a:xfrm flipH="false" flipV="false" rot="0">
            <a:off x="6232862" y="2102338"/>
            <a:ext cx="5785538" cy="7382139"/>
          </a:xfrm>
          <a:custGeom>
            <a:avLst/>
            <a:gdLst/>
            <a:ahLst/>
            <a:cxnLst/>
            <a:rect r="r" b="b" t="t" l="l"/>
            <a:pathLst>
              <a:path h="7382139" w="5785538">
                <a:moveTo>
                  <a:pt x="0" y="0"/>
                </a:moveTo>
                <a:lnTo>
                  <a:pt x="5785537" y="0"/>
                </a:lnTo>
                <a:lnTo>
                  <a:pt x="5785537" y="7382140"/>
                </a:lnTo>
                <a:lnTo>
                  <a:pt x="0" y="7382140"/>
                </a:lnTo>
                <a:lnTo>
                  <a:pt x="0" y="0"/>
                </a:lnTo>
                <a:close/>
              </a:path>
            </a:pathLst>
          </a:custGeom>
          <a:blipFill>
            <a:blip r:embed="rId3"/>
            <a:stretch>
              <a:fillRect l="0" t="0" r="-635" b="0"/>
            </a:stretch>
          </a:blipFill>
        </p:spPr>
      </p:sp>
      <p:sp>
        <p:nvSpPr>
          <p:cNvPr name="TextBox 5" id="5"/>
          <p:cNvSpPr txBox="true"/>
          <p:nvPr/>
        </p:nvSpPr>
        <p:spPr>
          <a:xfrm rot="0">
            <a:off x="3786745" y="593237"/>
            <a:ext cx="10714511" cy="1509102"/>
          </a:xfrm>
          <a:prstGeom prst="rect">
            <a:avLst/>
          </a:prstGeom>
        </p:spPr>
        <p:txBody>
          <a:bodyPr anchor="t" rtlCol="false" tIns="0" lIns="0" bIns="0" rIns="0">
            <a:spAutoFit/>
          </a:bodyPr>
          <a:lstStyle/>
          <a:p>
            <a:pPr algn="ctr" marL="0" indent="0" lvl="0">
              <a:lnSpc>
                <a:spcPts val="10150"/>
              </a:lnSpc>
              <a:spcBef>
                <a:spcPct val="0"/>
              </a:spcBef>
            </a:pPr>
            <a:r>
              <a:rPr lang="en-US" sz="14097">
                <a:solidFill>
                  <a:srgbClr val="6866E1"/>
                </a:solidFill>
                <a:latin typeface="Computer Says No"/>
              </a:rPr>
              <a:t>WORK PLAN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337283" y="2327277"/>
            <a:ext cx="11613435"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CONCLUSION</a:t>
            </a:r>
          </a:p>
        </p:txBody>
      </p:sp>
      <p:sp>
        <p:nvSpPr>
          <p:cNvPr name="TextBox 7" id="7"/>
          <p:cNvSpPr txBox="true"/>
          <p:nvPr/>
        </p:nvSpPr>
        <p:spPr>
          <a:xfrm rot="0">
            <a:off x="3337283" y="4253840"/>
            <a:ext cx="11271523" cy="2683971"/>
          </a:xfrm>
          <a:prstGeom prst="rect">
            <a:avLst/>
          </a:prstGeom>
        </p:spPr>
        <p:txBody>
          <a:bodyPr anchor="t" rtlCol="false" tIns="0" lIns="0" bIns="0" rIns="0">
            <a:spAutoFit/>
          </a:bodyPr>
          <a:lstStyle/>
          <a:p>
            <a:pPr>
              <a:lnSpc>
                <a:spcPts val="3534"/>
              </a:lnSpc>
            </a:pPr>
            <a:r>
              <a:rPr lang="en-US" sz="2181">
                <a:solidFill>
                  <a:srgbClr val="FFFFFF"/>
                </a:solidFill>
                <a:latin typeface="Poppins Light"/>
              </a:rPr>
              <a:t>In conclusion, semantic constraints play a pivotal role in various fields, including natural language processing, computer vision, artificial intelligence, and knowledge representation. However one of the challenges of artistic style transfer is that it can be difficult to control the results. The style of the original image may not always be transferred accurately to the target image. Additionally, artistic style transfer can be a computationally expensive process.</a:t>
            </a:r>
          </a:p>
        </p:txBody>
      </p:sp>
      <p:sp>
        <p:nvSpPr>
          <p:cNvPr name="Freeform 8" id="8"/>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AutoShape 2" id="2"/>
          <p:cNvSpPr/>
          <p:nvPr/>
        </p:nvSpPr>
        <p:spPr>
          <a:xfrm>
            <a:off x="5764344" y="5958420"/>
            <a:ext cx="0" cy="5145633"/>
          </a:xfrm>
          <a:prstGeom prst="line">
            <a:avLst/>
          </a:prstGeom>
          <a:ln cap="flat" w="38100">
            <a:solidFill>
              <a:srgbClr val="FFFFFF"/>
            </a:solidFill>
            <a:prstDash val="solid"/>
            <a:headEnd type="none" len="sm" w="sm"/>
            <a:tailEnd type="none" len="sm" w="sm"/>
          </a:ln>
        </p:spPr>
      </p:sp>
      <p:sp>
        <p:nvSpPr>
          <p:cNvPr name="AutoShape 3" id="3"/>
          <p:cNvSpPr/>
          <p:nvPr/>
        </p:nvSpPr>
        <p:spPr>
          <a:xfrm>
            <a:off x="5802444" y="-2572817"/>
            <a:ext cx="0" cy="5145633"/>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10208092" y="-358876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Freeform 5" id="5"/>
          <p:cNvSpPr/>
          <p:nvPr/>
        </p:nvSpPr>
        <p:spPr>
          <a:xfrm flipH="false" flipV="false" rot="0">
            <a:off x="-1995996" y="550773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TextBox 6" id="6"/>
          <p:cNvSpPr txBox="true"/>
          <p:nvPr/>
        </p:nvSpPr>
        <p:spPr>
          <a:xfrm rot="0">
            <a:off x="1619702" y="2582224"/>
            <a:ext cx="7747874" cy="3236382"/>
          </a:xfrm>
          <a:prstGeom prst="rect">
            <a:avLst/>
          </a:prstGeom>
        </p:spPr>
        <p:txBody>
          <a:bodyPr anchor="t" rtlCol="false" tIns="0" lIns="0" bIns="0" rIns="0">
            <a:spAutoFit/>
          </a:bodyPr>
          <a:lstStyle/>
          <a:p>
            <a:pPr algn="ctr" marL="0" indent="0" lvl="0">
              <a:lnSpc>
                <a:spcPts val="26366"/>
              </a:lnSpc>
            </a:pPr>
            <a:r>
              <a:rPr lang="en-US" sz="18833">
                <a:solidFill>
                  <a:srgbClr val="6866E1"/>
                </a:solidFill>
                <a:latin typeface="Computer Says No"/>
              </a:rPr>
              <a:t>THANK YOU!</a:t>
            </a:r>
          </a:p>
        </p:txBody>
      </p:sp>
      <p:sp>
        <p:nvSpPr>
          <p:cNvPr name="Freeform 7" id="7"/>
          <p:cNvSpPr/>
          <p:nvPr/>
        </p:nvSpPr>
        <p:spPr>
          <a:xfrm flipH="false" flipV="false" rot="0">
            <a:off x="9144000" y="1550639"/>
            <a:ext cx="8001878" cy="8071895"/>
          </a:xfrm>
          <a:custGeom>
            <a:avLst/>
            <a:gdLst/>
            <a:ahLst/>
            <a:cxnLst/>
            <a:rect r="r" b="b" t="t" l="l"/>
            <a:pathLst>
              <a:path h="8071895" w="8001878">
                <a:moveTo>
                  <a:pt x="0" y="0"/>
                </a:moveTo>
                <a:lnTo>
                  <a:pt x="8001878" y="0"/>
                </a:lnTo>
                <a:lnTo>
                  <a:pt x="8001878" y="8071894"/>
                </a:lnTo>
                <a:lnTo>
                  <a:pt x="0" y="8071894"/>
                </a:lnTo>
                <a:lnTo>
                  <a:pt x="0" y="0"/>
                </a:lnTo>
                <a:close/>
              </a:path>
            </a:pathLst>
          </a:custGeom>
          <a:blipFill>
            <a:blip r:embed="rId3"/>
            <a:stretch>
              <a:fillRect l="0" t="0" r="0" b="0"/>
            </a:stretch>
          </a:blipFill>
        </p:spPr>
      </p:sp>
      <p:sp>
        <p:nvSpPr>
          <p:cNvPr name="Freeform 8" id="8"/>
          <p:cNvSpPr/>
          <p:nvPr/>
        </p:nvSpPr>
        <p:spPr>
          <a:xfrm flipH="false" flipV="false" rot="0">
            <a:off x="-1995996" y="7317810"/>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
        <p:nvSpPr>
          <p:cNvPr name="Freeform 9" id="9"/>
          <p:cNvSpPr/>
          <p:nvPr/>
        </p:nvSpPr>
        <p:spPr>
          <a:xfrm flipH="false" flipV="false" rot="0">
            <a:off x="14771515" y="-3149182"/>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896678" y="1290997"/>
            <a:ext cx="5726139" cy="2500874"/>
          </a:xfrm>
          <a:custGeom>
            <a:avLst/>
            <a:gdLst/>
            <a:ahLst/>
            <a:cxnLst/>
            <a:rect r="r" b="b" t="t" l="l"/>
            <a:pathLst>
              <a:path h="2500874" w="5726139">
                <a:moveTo>
                  <a:pt x="0" y="0"/>
                </a:moveTo>
                <a:lnTo>
                  <a:pt x="5726138" y="0"/>
                </a:lnTo>
                <a:lnTo>
                  <a:pt x="5726138" y="2500874"/>
                </a:lnTo>
                <a:lnTo>
                  <a:pt x="0" y="2500874"/>
                </a:lnTo>
                <a:lnTo>
                  <a:pt x="0" y="0"/>
                </a:lnTo>
                <a:close/>
              </a:path>
            </a:pathLst>
          </a:custGeom>
          <a:blipFill>
            <a:blip r:embed="rId2"/>
            <a:stretch>
              <a:fillRect l="0" t="0" r="0" b="0"/>
            </a:stretch>
          </a:blipFill>
        </p:spPr>
      </p:sp>
      <p:sp>
        <p:nvSpPr>
          <p:cNvPr name="AutoShape 3" id="3"/>
          <p:cNvSpPr/>
          <p:nvPr/>
        </p:nvSpPr>
        <p:spPr>
          <a:xfrm flipV="true">
            <a:off x="17259300" y="1028700"/>
            <a:ext cx="0" cy="5786479"/>
          </a:xfrm>
          <a:prstGeom prst="line">
            <a:avLst/>
          </a:prstGeom>
          <a:ln cap="flat" w="38100">
            <a:solidFill>
              <a:srgbClr val="FFFFFF"/>
            </a:solidFill>
            <a:prstDash val="solid"/>
            <a:headEnd type="none" len="sm" w="sm"/>
            <a:tailEnd type="none" len="sm" w="sm"/>
          </a:ln>
        </p:spPr>
      </p:sp>
      <p:grpSp>
        <p:nvGrpSpPr>
          <p:cNvPr name="Group 4" id="4"/>
          <p:cNvGrpSpPr/>
          <p:nvPr/>
        </p:nvGrpSpPr>
        <p:grpSpPr>
          <a:xfrm rot="0">
            <a:off x="1028700" y="4953074"/>
            <a:ext cx="9932484" cy="5024099"/>
            <a:chOff x="0" y="0"/>
            <a:chExt cx="13243312" cy="6698799"/>
          </a:xfrm>
        </p:grpSpPr>
        <p:sp>
          <p:nvSpPr>
            <p:cNvPr name="AutoShape 5" id="5"/>
            <p:cNvSpPr/>
            <p:nvPr/>
          </p:nvSpPr>
          <p:spPr>
            <a:xfrm flipV="true">
              <a:off x="25490" y="0"/>
              <a:ext cx="0" cy="6698799"/>
            </a:xfrm>
            <a:prstGeom prst="line">
              <a:avLst/>
            </a:prstGeom>
            <a:ln cap="flat" w="50981">
              <a:solidFill>
                <a:srgbClr val="FFFFFF"/>
              </a:solidFill>
              <a:prstDash val="solid"/>
              <a:headEnd type="none" len="sm" w="sm"/>
              <a:tailEnd type="none" len="sm" w="sm"/>
            </a:ln>
          </p:spPr>
        </p:sp>
        <p:sp>
          <p:nvSpPr>
            <p:cNvPr name="AutoShape 6" id="6"/>
            <p:cNvSpPr/>
            <p:nvPr/>
          </p:nvSpPr>
          <p:spPr>
            <a:xfrm>
              <a:off x="0" y="6673308"/>
              <a:ext cx="13243312" cy="0"/>
            </a:xfrm>
            <a:prstGeom prst="line">
              <a:avLst/>
            </a:prstGeom>
            <a:ln cap="flat" w="50981">
              <a:solidFill>
                <a:srgbClr val="FFFFFF"/>
              </a:solidFill>
              <a:prstDash val="solid"/>
              <a:headEnd type="none" len="sm" w="sm"/>
              <a:tailEnd type="none" len="sm" w="sm"/>
            </a:ln>
          </p:spPr>
        </p:sp>
      </p:grpSp>
      <p:sp>
        <p:nvSpPr>
          <p:cNvPr name="Freeform 7" id="7"/>
          <p:cNvSpPr/>
          <p:nvPr/>
        </p:nvSpPr>
        <p:spPr>
          <a:xfrm flipH="false" flipV="false" rot="0">
            <a:off x="11468036" y="5770528"/>
            <a:ext cx="6819964" cy="5836080"/>
          </a:xfrm>
          <a:custGeom>
            <a:avLst/>
            <a:gdLst/>
            <a:ahLst/>
            <a:cxnLst/>
            <a:rect r="r" b="b" t="t" l="l"/>
            <a:pathLst>
              <a:path h="5836080" w="6819964">
                <a:moveTo>
                  <a:pt x="0" y="0"/>
                </a:moveTo>
                <a:lnTo>
                  <a:pt x="6819964" y="0"/>
                </a:lnTo>
                <a:lnTo>
                  <a:pt x="6819964" y="5836081"/>
                </a:lnTo>
                <a:lnTo>
                  <a:pt x="0" y="5836081"/>
                </a:lnTo>
                <a:lnTo>
                  <a:pt x="0" y="0"/>
                </a:lnTo>
                <a:close/>
              </a:path>
            </a:pathLst>
          </a:custGeom>
          <a:blipFill>
            <a:blip r:embed="rId3"/>
            <a:stretch>
              <a:fillRect l="0" t="0" r="0" b="0"/>
            </a:stretch>
          </a:blipFill>
        </p:spPr>
      </p:sp>
      <p:sp>
        <p:nvSpPr>
          <p:cNvPr name="TextBox 8" id="8"/>
          <p:cNvSpPr txBox="true"/>
          <p:nvPr/>
        </p:nvSpPr>
        <p:spPr>
          <a:xfrm rot="0">
            <a:off x="4829460" y="1833922"/>
            <a:ext cx="5353298" cy="2362179"/>
          </a:xfrm>
          <a:prstGeom prst="rect">
            <a:avLst/>
          </a:prstGeom>
        </p:spPr>
        <p:txBody>
          <a:bodyPr anchor="t" rtlCol="false" tIns="0" lIns="0" bIns="0" rIns="0">
            <a:spAutoFit/>
          </a:bodyPr>
          <a:lstStyle/>
          <a:p>
            <a:pPr algn="ctr" marL="0" indent="0" lvl="0">
              <a:lnSpc>
                <a:spcPts val="8583"/>
              </a:lnSpc>
              <a:spcBef>
                <a:spcPct val="0"/>
              </a:spcBef>
            </a:pPr>
            <a:r>
              <a:rPr lang="en-US" sz="11922">
                <a:solidFill>
                  <a:srgbClr val="6866E1"/>
                </a:solidFill>
                <a:latin typeface="Computer Says No"/>
              </a:rPr>
              <a:t>TABLE OF CONTENTS</a:t>
            </a:r>
          </a:p>
        </p:txBody>
      </p:sp>
      <p:sp>
        <p:nvSpPr>
          <p:cNvPr name="TextBox 9" id="9"/>
          <p:cNvSpPr txBox="true"/>
          <p:nvPr/>
        </p:nvSpPr>
        <p:spPr>
          <a:xfrm rot="0">
            <a:off x="1354243" y="3845739"/>
            <a:ext cx="7660063" cy="5904082"/>
          </a:xfrm>
          <a:prstGeom prst="rect">
            <a:avLst/>
          </a:prstGeom>
        </p:spPr>
        <p:txBody>
          <a:bodyPr anchor="t" rtlCol="false" tIns="0" lIns="0" bIns="0" rIns="0">
            <a:spAutoFit/>
          </a:bodyPr>
          <a:lstStyle/>
          <a:p>
            <a:pPr marL="598234" indent="-299117" lvl="1">
              <a:lnSpc>
                <a:spcPts val="3879"/>
              </a:lnSpc>
              <a:buFont typeface="Arial"/>
              <a:buChar char="•"/>
            </a:pPr>
            <a:r>
              <a:rPr lang="en-US" sz="2770">
                <a:solidFill>
                  <a:srgbClr val="FFFFFF"/>
                </a:solidFill>
                <a:latin typeface="Poppins Light"/>
              </a:rPr>
              <a:t>Introduction</a:t>
            </a:r>
          </a:p>
          <a:p>
            <a:pPr marL="598234" indent="-299117" lvl="1">
              <a:lnSpc>
                <a:spcPts val="3879"/>
              </a:lnSpc>
              <a:buFont typeface="Arial"/>
              <a:buChar char="•"/>
            </a:pPr>
            <a:r>
              <a:rPr lang="en-US" sz="2770">
                <a:solidFill>
                  <a:srgbClr val="FFFFFF"/>
                </a:solidFill>
                <a:latin typeface="Poppins Light"/>
              </a:rPr>
              <a:t>Style Transfer</a:t>
            </a:r>
          </a:p>
          <a:p>
            <a:pPr marL="598234" indent="-299117" lvl="1">
              <a:lnSpc>
                <a:spcPts val="3879"/>
              </a:lnSpc>
              <a:buFont typeface="Arial"/>
              <a:buChar char="•"/>
            </a:pPr>
            <a:r>
              <a:rPr lang="en-US" sz="2770">
                <a:solidFill>
                  <a:srgbClr val="FFFFFF"/>
                </a:solidFill>
                <a:latin typeface="Poppins Light"/>
              </a:rPr>
              <a:t>Examples</a:t>
            </a:r>
          </a:p>
          <a:p>
            <a:pPr marL="598234" indent="-299117" lvl="1">
              <a:lnSpc>
                <a:spcPts val="3879"/>
              </a:lnSpc>
              <a:buFont typeface="Arial"/>
              <a:buChar char="•"/>
            </a:pPr>
            <a:r>
              <a:rPr lang="en-US" sz="2770">
                <a:solidFill>
                  <a:srgbClr val="FFFFFF"/>
                </a:solidFill>
                <a:latin typeface="Poppins Light"/>
              </a:rPr>
              <a:t>Neural Style Transfer</a:t>
            </a:r>
          </a:p>
          <a:p>
            <a:pPr marL="598234" indent="-299117" lvl="1">
              <a:lnSpc>
                <a:spcPts val="3879"/>
              </a:lnSpc>
              <a:buFont typeface="Arial"/>
              <a:buChar char="•"/>
            </a:pPr>
            <a:r>
              <a:rPr lang="en-US" sz="2770">
                <a:solidFill>
                  <a:srgbClr val="FFFFFF"/>
                </a:solidFill>
                <a:latin typeface="Poppins Light"/>
              </a:rPr>
              <a:t>Feed-Forward Convolutional Neural Network</a:t>
            </a:r>
          </a:p>
          <a:p>
            <a:pPr marL="598234" indent="-299117" lvl="1">
              <a:lnSpc>
                <a:spcPts val="3879"/>
              </a:lnSpc>
              <a:buFont typeface="Arial"/>
              <a:buChar char="•"/>
            </a:pPr>
            <a:r>
              <a:rPr lang="en-US" sz="2770">
                <a:solidFill>
                  <a:srgbClr val="FFFFFF"/>
                </a:solidFill>
                <a:latin typeface="Poppins Light"/>
              </a:rPr>
              <a:t>Instance Normalization</a:t>
            </a:r>
          </a:p>
          <a:p>
            <a:pPr marL="598234" indent="-299117" lvl="1">
              <a:lnSpc>
                <a:spcPts val="3879"/>
              </a:lnSpc>
              <a:buFont typeface="Arial"/>
              <a:buChar char="•"/>
            </a:pPr>
            <a:r>
              <a:rPr lang="en-US" sz="2770">
                <a:solidFill>
                  <a:srgbClr val="FFFFFF"/>
                </a:solidFill>
                <a:latin typeface="Poppins Light"/>
              </a:rPr>
              <a:t>Applications</a:t>
            </a:r>
          </a:p>
          <a:p>
            <a:pPr marL="598234" indent="-299117" lvl="1">
              <a:lnSpc>
                <a:spcPts val="3879"/>
              </a:lnSpc>
              <a:buFont typeface="Arial"/>
              <a:buChar char="•"/>
            </a:pPr>
            <a:r>
              <a:rPr lang="en-US" sz="2770">
                <a:solidFill>
                  <a:srgbClr val="FFFFFF"/>
                </a:solidFill>
                <a:latin typeface="Poppins Light"/>
              </a:rPr>
              <a:t>Problem Statement</a:t>
            </a:r>
          </a:p>
          <a:p>
            <a:pPr marL="598234" indent="-299117" lvl="1">
              <a:lnSpc>
                <a:spcPts val="3879"/>
              </a:lnSpc>
              <a:buFont typeface="Arial"/>
              <a:buChar char="•"/>
            </a:pPr>
            <a:r>
              <a:rPr lang="en-US" sz="2770">
                <a:solidFill>
                  <a:srgbClr val="FFFFFF"/>
                </a:solidFill>
                <a:latin typeface="Poppins Light"/>
              </a:rPr>
              <a:t>Proposed Work</a:t>
            </a:r>
          </a:p>
          <a:p>
            <a:pPr marL="598234" indent="-299117" lvl="1">
              <a:lnSpc>
                <a:spcPts val="3879"/>
              </a:lnSpc>
              <a:buFont typeface="Arial"/>
              <a:buChar char="•"/>
            </a:pPr>
            <a:r>
              <a:rPr lang="en-US" sz="2770">
                <a:solidFill>
                  <a:srgbClr val="FFFFFF"/>
                </a:solidFill>
                <a:latin typeface="Poppins Light"/>
              </a:rPr>
              <a:t>Work Plan</a:t>
            </a:r>
          </a:p>
          <a:p>
            <a:pPr marL="598234" indent="-299117" lvl="1">
              <a:lnSpc>
                <a:spcPts val="3879"/>
              </a:lnSpc>
              <a:buFont typeface="Arial"/>
              <a:buChar char="•"/>
            </a:pPr>
            <a:r>
              <a:rPr lang="en-US" sz="2770">
                <a:solidFill>
                  <a:srgbClr val="FFFFFF"/>
                </a:solidFill>
                <a:latin typeface="Poppins Light"/>
              </a:rPr>
              <a:t>Conclusion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8707851" y="1222001"/>
            <a:ext cx="8551449" cy="6896330"/>
          </a:xfrm>
          <a:custGeom>
            <a:avLst/>
            <a:gdLst/>
            <a:ahLst/>
            <a:cxnLst/>
            <a:rect r="r" b="b" t="t" l="l"/>
            <a:pathLst>
              <a:path h="6896330" w="8551449">
                <a:moveTo>
                  <a:pt x="0" y="0"/>
                </a:moveTo>
                <a:lnTo>
                  <a:pt x="8551449" y="0"/>
                </a:lnTo>
                <a:lnTo>
                  <a:pt x="8551449" y="6896330"/>
                </a:lnTo>
                <a:lnTo>
                  <a:pt x="0" y="6896330"/>
                </a:lnTo>
                <a:lnTo>
                  <a:pt x="0" y="0"/>
                </a:lnTo>
                <a:close/>
              </a:path>
            </a:pathLst>
          </a:custGeom>
          <a:blipFill>
            <a:blip r:embed="rId2"/>
            <a:stretch>
              <a:fillRect l="0" t="0" r="0" b="0"/>
            </a:stretch>
          </a:blipFill>
        </p:spPr>
      </p:sp>
      <p:sp>
        <p:nvSpPr>
          <p:cNvPr name="TextBox 3" id="3"/>
          <p:cNvSpPr txBox="true"/>
          <p:nvPr/>
        </p:nvSpPr>
        <p:spPr>
          <a:xfrm rot="0">
            <a:off x="1256862" y="2475264"/>
            <a:ext cx="7242648" cy="1509102"/>
          </a:xfrm>
          <a:prstGeom prst="rect">
            <a:avLst/>
          </a:prstGeom>
        </p:spPr>
        <p:txBody>
          <a:bodyPr anchor="t" rtlCol="false" tIns="0" lIns="0" bIns="0" rIns="0">
            <a:spAutoFit/>
          </a:bodyPr>
          <a:lstStyle/>
          <a:p>
            <a:pPr algn="ctr" marL="0" indent="0" lvl="0">
              <a:lnSpc>
                <a:spcPts val="10150"/>
              </a:lnSpc>
              <a:spcBef>
                <a:spcPct val="0"/>
              </a:spcBef>
            </a:pPr>
            <a:r>
              <a:rPr lang="en-US" sz="14097">
                <a:solidFill>
                  <a:srgbClr val="6866E1"/>
                </a:solidFill>
                <a:latin typeface="Computer Says No"/>
              </a:rPr>
              <a:t>INTRODUCTION</a:t>
            </a:r>
          </a:p>
        </p:txBody>
      </p:sp>
      <p:sp>
        <p:nvSpPr>
          <p:cNvPr name="TextBox 4" id="4"/>
          <p:cNvSpPr txBox="true"/>
          <p:nvPr/>
        </p:nvSpPr>
        <p:spPr>
          <a:xfrm rot="0">
            <a:off x="1578720" y="3705710"/>
            <a:ext cx="6920791" cy="1823385"/>
          </a:xfrm>
          <a:prstGeom prst="rect">
            <a:avLst/>
          </a:prstGeom>
        </p:spPr>
        <p:txBody>
          <a:bodyPr anchor="t" rtlCol="false" tIns="0" lIns="0" bIns="0" rIns="0">
            <a:spAutoFit/>
          </a:bodyPr>
          <a:lstStyle/>
          <a:p>
            <a:pPr>
              <a:lnSpc>
                <a:spcPts val="2923"/>
              </a:lnSpc>
            </a:pPr>
            <a:r>
              <a:rPr lang="en-US" sz="2088">
                <a:solidFill>
                  <a:srgbClr val="FFFFFF"/>
                </a:solidFill>
                <a:latin typeface="Poppins Light"/>
              </a:rPr>
              <a:t>Generative AI, short for Generative Artificial Intelligence, is a branch of artificial intelligence (AI) that focuses on creating systems capable of generating content, data, or outputs that mimic human creativity and imagination. </a:t>
            </a:r>
          </a:p>
        </p:txBody>
      </p:sp>
      <p:sp>
        <p:nvSpPr>
          <p:cNvPr name="AutoShape 5" id="5"/>
          <p:cNvSpPr/>
          <p:nvPr/>
        </p:nvSpPr>
        <p:spPr>
          <a:xfrm flipV="true">
            <a:off x="1578768" y="6036768"/>
            <a:ext cx="6920742" cy="19050"/>
          </a:xfrm>
          <a:prstGeom prst="line">
            <a:avLst/>
          </a:prstGeom>
          <a:ln cap="flat" w="38100">
            <a:solidFill>
              <a:srgbClr val="FFFFFF"/>
            </a:solidFill>
            <a:prstDash val="solid"/>
            <a:headEnd type="none" len="sm" w="sm"/>
            <a:tailEnd type="none" len="sm" w="sm"/>
          </a:ln>
        </p:spPr>
      </p:sp>
      <p:sp>
        <p:nvSpPr>
          <p:cNvPr name="TextBox 6" id="6"/>
          <p:cNvSpPr txBox="true"/>
          <p:nvPr/>
        </p:nvSpPr>
        <p:spPr>
          <a:xfrm rot="0">
            <a:off x="1578720" y="6474918"/>
            <a:ext cx="4832640" cy="502078"/>
          </a:xfrm>
          <a:prstGeom prst="rect">
            <a:avLst/>
          </a:prstGeom>
        </p:spPr>
        <p:txBody>
          <a:bodyPr anchor="t" rtlCol="false" tIns="0" lIns="0" bIns="0" rIns="0">
            <a:spAutoFit/>
          </a:bodyPr>
          <a:lstStyle/>
          <a:p>
            <a:pPr>
              <a:lnSpc>
                <a:spcPts val="3826"/>
              </a:lnSpc>
            </a:pPr>
            <a:r>
              <a:rPr lang="en-US" sz="2733">
                <a:solidFill>
                  <a:srgbClr val="FFFFFF"/>
                </a:solidFill>
                <a:latin typeface="Poppins Medium"/>
              </a:rPr>
              <a:t>Applications</a:t>
            </a:r>
          </a:p>
        </p:txBody>
      </p:sp>
      <p:sp>
        <p:nvSpPr>
          <p:cNvPr name="TextBox 7" id="7"/>
          <p:cNvSpPr txBox="true"/>
          <p:nvPr/>
        </p:nvSpPr>
        <p:spPr>
          <a:xfrm rot="0">
            <a:off x="1578772" y="7185120"/>
            <a:ext cx="11005158" cy="2185335"/>
          </a:xfrm>
          <a:prstGeom prst="rect">
            <a:avLst/>
          </a:prstGeom>
        </p:spPr>
        <p:txBody>
          <a:bodyPr anchor="t" rtlCol="false" tIns="0" lIns="0" bIns="0" rIns="0">
            <a:spAutoFit/>
          </a:bodyPr>
          <a:lstStyle/>
          <a:p>
            <a:pPr>
              <a:lnSpc>
                <a:spcPts val="2923"/>
              </a:lnSpc>
            </a:pPr>
            <a:r>
              <a:rPr lang="en-US" sz="2088">
                <a:solidFill>
                  <a:srgbClr val="FFFFFF"/>
                </a:solidFill>
                <a:latin typeface="Poppins Light"/>
              </a:rPr>
              <a:t>It has a wide range of applications like:</a:t>
            </a:r>
          </a:p>
          <a:p>
            <a:pPr marL="450838" indent="-225419" lvl="1">
              <a:lnSpc>
                <a:spcPts val="2923"/>
              </a:lnSpc>
              <a:buFont typeface="Arial"/>
              <a:buChar char="•"/>
            </a:pPr>
            <a:r>
              <a:rPr lang="en-US" sz="2088">
                <a:solidFill>
                  <a:srgbClr val="FFFFFF"/>
                </a:solidFill>
                <a:latin typeface="Poppins Light"/>
              </a:rPr>
              <a:t>Text Genration</a:t>
            </a:r>
          </a:p>
          <a:p>
            <a:pPr marL="450838" indent="-225419" lvl="1">
              <a:lnSpc>
                <a:spcPts val="2923"/>
              </a:lnSpc>
              <a:buFont typeface="Arial"/>
              <a:buChar char="•"/>
            </a:pPr>
            <a:r>
              <a:rPr lang="en-US" sz="2088">
                <a:solidFill>
                  <a:srgbClr val="FFFFFF"/>
                </a:solidFill>
                <a:latin typeface="Poppins Light"/>
              </a:rPr>
              <a:t>Image Generation</a:t>
            </a:r>
          </a:p>
          <a:p>
            <a:pPr marL="450838" indent="-225419" lvl="1">
              <a:lnSpc>
                <a:spcPts val="2923"/>
              </a:lnSpc>
              <a:buFont typeface="Arial"/>
              <a:buChar char="•"/>
            </a:pPr>
            <a:r>
              <a:rPr lang="en-US" sz="2088">
                <a:solidFill>
                  <a:srgbClr val="FFFFFF"/>
                </a:solidFill>
                <a:latin typeface="Poppins Light"/>
              </a:rPr>
              <a:t>Music Generation</a:t>
            </a:r>
          </a:p>
          <a:p>
            <a:pPr marL="450838" indent="-225419" lvl="1">
              <a:lnSpc>
                <a:spcPts val="2923"/>
              </a:lnSpc>
              <a:buFont typeface="Arial"/>
              <a:buChar char="•"/>
            </a:pPr>
            <a:r>
              <a:rPr lang="en-US" sz="2088">
                <a:solidFill>
                  <a:srgbClr val="FFFFFF"/>
                </a:solidFill>
                <a:latin typeface="Poppins Light"/>
              </a:rPr>
              <a:t>Content Creation</a:t>
            </a:r>
          </a:p>
          <a:p>
            <a:pPr marL="450838" indent="-225419" lvl="1">
              <a:lnSpc>
                <a:spcPts val="2923"/>
              </a:lnSpc>
              <a:buFont typeface="Arial"/>
              <a:buChar char="•"/>
            </a:pPr>
            <a:r>
              <a:rPr lang="en-US" sz="2088">
                <a:solidFill>
                  <a:srgbClr val="FFFFFF"/>
                </a:solidFill>
                <a:latin typeface="Poppins Light"/>
              </a:rPr>
              <a:t>Style Transfer</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783726" y="2819660"/>
            <a:ext cx="6988487" cy="5595357"/>
          </a:xfrm>
          <a:custGeom>
            <a:avLst/>
            <a:gdLst/>
            <a:ahLst/>
            <a:cxnLst/>
            <a:rect r="r" b="b" t="t" l="l"/>
            <a:pathLst>
              <a:path h="5595357" w="6988487">
                <a:moveTo>
                  <a:pt x="0" y="0"/>
                </a:moveTo>
                <a:lnTo>
                  <a:pt x="6988488" y="0"/>
                </a:lnTo>
                <a:lnTo>
                  <a:pt x="6988488" y="5595358"/>
                </a:lnTo>
                <a:lnTo>
                  <a:pt x="0" y="5595358"/>
                </a:lnTo>
                <a:lnTo>
                  <a:pt x="0" y="0"/>
                </a:lnTo>
                <a:close/>
              </a:path>
            </a:pathLst>
          </a:custGeom>
          <a:blipFill>
            <a:blip r:embed="rId2"/>
            <a:stretch>
              <a:fillRect l="0" t="0" r="0" b="0"/>
            </a:stretch>
          </a:blipFill>
        </p:spPr>
      </p:sp>
      <p:grpSp>
        <p:nvGrpSpPr>
          <p:cNvPr name="Group 3" id="3"/>
          <p:cNvGrpSpPr/>
          <p:nvPr/>
        </p:nvGrpSpPr>
        <p:grpSpPr>
          <a:xfrm rot="0">
            <a:off x="7824888" y="3383487"/>
            <a:ext cx="4211732" cy="680410"/>
            <a:chOff x="0" y="0"/>
            <a:chExt cx="1109263" cy="179203"/>
          </a:xfrm>
        </p:grpSpPr>
        <p:sp>
          <p:nvSpPr>
            <p:cNvPr name="Freeform 4" id="4"/>
            <p:cNvSpPr/>
            <p:nvPr/>
          </p:nvSpPr>
          <p:spPr>
            <a:xfrm flipH="false" flipV="false" rot="0">
              <a:off x="0" y="0"/>
              <a:ext cx="1109263" cy="179203"/>
            </a:xfrm>
            <a:custGeom>
              <a:avLst/>
              <a:gdLst/>
              <a:ahLst/>
              <a:cxnLst/>
              <a:rect r="r" b="b" t="t" l="l"/>
              <a:pathLst>
                <a:path h="179203" w="1109263">
                  <a:moveTo>
                    <a:pt x="0" y="0"/>
                  </a:moveTo>
                  <a:lnTo>
                    <a:pt x="1109263" y="0"/>
                  </a:lnTo>
                  <a:lnTo>
                    <a:pt x="1109263" y="179203"/>
                  </a:lnTo>
                  <a:lnTo>
                    <a:pt x="0" y="179203"/>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104775"/>
              <a:ext cx="812800" cy="917575"/>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What is Style Transfer</a:t>
              </a:r>
            </a:p>
          </p:txBody>
        </p:sp>
      </p:grpSp>
      <p:sp>
        <p:nvSpPr>
          <p:cNvPr name="Freeform 6" id="6"/>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3"/>
            <a:stretch>
              <a:fillRect l="0" t="0" r="0" b="0"/>
            </a:stretch>
          </a:blipFill>
        </p:spPr>
      </p:sp>
      <p:sp>
        <p:nvSpPr>
          <p:cNvPr name="TextBox 7" id="7"/>
          <p:cNvSpPr txBox="true"/>
          <p:nvPr/>
        </p:nvSpPr>
        <p:spPr>
          <a:xfrm rot="0">
            <a:off x="5148635" y="1768530"/>
            <a:ext cx="8512282" cy="1230699"/>
          </a:xfrm>
          <a:prstGeom prst="rect">
            <a:avLst/>
          </a:prstGeom>
        </p:spPr>
        <p:txBody>
          <a:bodyPr anchor="t" rtlCol="false" tIns="0" lIns="0" bIns="0" rIns="0">
            <a:spAutoFit/>
          </a:bodyPr>
          <a:lstStyle/>
          <a:p>
            <a:pPr algn="just" marL="0" indent="0" lvl="0">
              <a:lnSpc>
                <a:spcPts val="8235"/>
              </a:lnSpc>
              <a:spcBef>
                <a:spcPct val="0"/>
              </a:spcBef>
            </a:pPr>
            <a:r>
              <a:rPr lang="en-US" sz="11438">
                <a:solidFill>
                  <a:srgbClr val="6866E1"/>
                </a:solidFill>
                <a:latin typeface="Computer Says No"/>
              </a:rPr>
              <a:t>STYLE TRANSFER</a:t>
            </a:r>
          </a:p>
        </p:txBody>
      </p:sp>
      <p:sp>
        <p:nvSpPr>
          <p:cNvPr name="TextBox 8" id="8"/>
          <p:cNvSpPr txBox="true"/>
          <p:nvPr/>
        </p:nvSpPr>
        <p:spPr>
          <a:xfrm rot="0">
            <a:off x="7984048" y="3978171"/>
            <a:ext cx="8105145" cy="1472856"/>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Style transfer is a technique in the field of computer vision and image processing that allows the application of artistic styles from one image or artwork to another while preserving the content and structure of the target image.</a:t>
            </a:r>
          </a:p>
        </p:txBody>
      </p:sp>
      <p:grpSp>
        <p:nvGrpSpPr>
          <p:cNvPr name="Group 9" id="9"/>
          <p:cNvGrpSpPr/>
          <p:nvPr/>
        </p:nvGrpSpPr>
        <p:grpSpPr>
          <a:xfrm rot="0">
            <a:off x="7824888" y="5832027"/>
            <a:ext cx="3605534" cy="680410"/>
            <a:chOff x="0" y="0"/>
            <a:chExt cx="949606" cy="179203"/>
          </a:xfrm>
        </p:grpSpPr>
        <p:sp>
          <p:nvSpPr>
            <p:cNvPr name="Freeform 10" id="10"/>
            <p:cNvSpPr/>
            <p:nvPr/>
          </p:nvSpPr>
          <p:spPr>
            <a:xfrm flipH="false" flipV="false" rot="0">
              <a:off x="0" y="0"/>
              <a:ext cx="949606" cy="179203"/>
            </a:xfrm>
            <a:custGeom>
              <a:avLst/>
              <a:gdLst/>
              <a:ahLst/>
              <a:cxnLst/>
              <a:rect r="r" b="b" t="t" l="l"/>
              <a:pathLst>
                <a:path h="179203" w="949606">
                  <a:moveTo>
                    <a:pt x="0" y="0"/>
                  </a:moveTo>
                  <a:lnTo>
                    <a:pt x="949606" y="0"/>
                  </a:lnTo>
                  <a:lnTo>
                    <a:pt x="949606" y="179203"/>
                  </a:lnTo>
                  <a:lnTo>
                    <a:pt x="0" y="179203"/>
                  </a:lnTo>
                  <a:close/>
                </a:path>
              </a:pathLst>
            </a:custGeom>
            <a:solidFill>
              <a:srgbClr val="000000">
                <a:alpha val="0"/>
              </a:srgbClr>
            </a:solidFill>
            <a:ln w="19050" cap="sq">
              <a:solidFill>
                <a:srgbClr val="FFFFFF"/>
              </a:solidFill>
              <a:prstDash val="solid"/>
              <a:miter/>
            </a:ln>
          </p:spPr>
        </p:sp>
        <p:sp>
          <p:nvSpPr>
            <p:cNvPr name="TextBox 11" id="11"/>
            <p:cNvSpPr txBox="true"/>
            <p:nvPr/>
          </p:nvSpPr>
          <p:spPr>
            <a:xfrm>
              <a:off x="0" y="-104775"/>
              <a:ext cx="812800" cy="917575"/>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Semantic Constraints</a:t>
              </a:r>
            </a:p>
          </p:txBody>
        </p:sp>
      </p:grpSp>
      <p:sp>
        <p:nvSpPr>
          <p:cNvPr name="TextBox 12" id="12"/>
          <p:cNvSpPr txBox="true"/>
          <p:nvPr/>
        </p:nvSpPr>
        <p:spPr>
          <a:xfrm rot="0">
            <a:off x="7984048" y="6458545"/>
            <a:ext cx="8105145" cy="1472856"/>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Semantic constraints refer to limitations or guidelines placed on a system, process, or algorithm to ensure that it considers and maintains the meaningful, contextually relevant aspects of the information it processes.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5546024" y="939774"/>
            <a:ext cx="7766925" cy="1122015"/>
          </a:xfrm>
          <a:prstGeom prst="rect">
            <a:avLst/>
          </a:prstGeom>
        </p:spPr>
        <p:txBody>
          <a:bodyPr anchor="t" rtlCol="false" tIns="0" lIns="0" bIns="0" rIns="0">
            <a:spAutoFit/>
          </a:bodyPr>
          <a:lstStyle/>
          <a:p>
            <a:pPr algn="ctr" marL="0" indent="0" lvl="0">
              <a:lnSpc>
                <a:spcPts val="7514"/>
              </a:lnSpc>
              <a:spcBef>
                <a:spcPct val="0"/>
              </a:spcBef>
            </a:pPr>
            <a:r>
              <a:rPr lang="en-US" sz="10437">
                <a:solidFill>
                  <a:srgbClr val="6866E1"/>
                </a:solidFill>
                <a:latin typeface="Computer Says No"/>
              </a:rPr>
              <a:t>EXAMPLES</a:t>
            </a:r>
          </a:p>
        </p:txBody>
      </p:sp>
      <p:sp>
        <p:nvSpPr>
          <p:cNvPr name="AutoShape 3" id="3"/>
          <p:cNvSpPr/>
          <p:nvPr/>
        </p:nvSpPr>
        <p:spPr>
          <a:xfrm flipV="true">
            <a:off x="9144000" y="2061789"/>
            <a:ext cx="0" cy="7196511"/>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3331568" y="2288362"/>
            <a:ext cx="2211982" cy="3297044"/>
          </a:xfrm>
          <a:custGeom>
            <a:avLst/>
            <a:gdLst/>
            <a:ahLst/>
            <a:cxnLst/>
            <a:rect r="r" b="b" t="t" l="l"/>
            <a:pathLst>
              <a:path h="3297044" w="2211982">
                <a:moveTo>
                  <a:pt x="0" y="0"/>
                </a:moveTo>
                <a:lnTo>
                  <a:pt x="2211982" y="0"/>
                </a:lnTo>
                <a:lnTo>
                  <a:pt x="2211982" y="3297045"/>
                </a:lnTo>
                <a:lnTo>
                  <a:pt x="0" y="3297045"/>
                </a:lnTo>
                <a:lnTo>
                  <a:pt x="0" y="0"/>
                </a:lnTo>
                <a:close/>
              </a:path>
            </a:pathLst>
          </a:custGeom>
          <a:blipFill>
            <a:blip r:embed="rId2"/>
            <a:stretch>
              <a:fillRect l="0" t="0" r="0" b="0"/>
            </a:stretch>
          </a:blipFill>
        </p:spPr>
      </p:sp>
      <p:sp>
        <p:nvSpPr>
          <p:cNvPr name="Freeform 5" id="5"/>
          <p:cNvSpPr/>
          <p:nvPr/>
        </p:nvSpPr>
        <p:spPr>
          <a:xfrm flipH="false" flipV="false" rot="0">
            <a:off x="12744450" y="-1935489"/>
            <a:ext cx="10120235" cy="8229600"/>
          </a:xfrm>
          <a:custGeom>
            <a:avLst/>
            <a:gdLst/>
            <a:ahLst/>
            <a:cxnLst/>
            <a:rect r="r" b="b" t="t" l="l"/>
            <a:pathLst>
              <a:path h="8229600" w="10120235">
                <a:moveTo>
                  <a:pt x="0" y="0"/>
                </a:moveTo>
                <a:lnTo>
                  <a:pt x="10120235" y="0"/>
                </a:lnTo>
                <a:lnTo>
                  <a:pt x="10120235" y="8229600"/>
                </a:lnTo>
                <a:lnTo>
                  <a:pt x="0" y="8229600"/>
                </a:lnTo>
                <a:lnTo>
                  <a:pt x="0" y="0"/>
                </a:lnTo>
                <a:close/>
              </a:path>
            </a:pathLst>
          </a:custGeom>
          <a:blipFill>
            <a:blip r:embed="rId3"/>
            <a:stretch>
              <a:fillRect l="0" t="-555" r="0" b="-555"/>
            </a:stretch>
          </a:blipFill>
        </p:spPr>
      </p:sp>
      <p:sp>
        <p:nvSpPr>
          <p:cNvPr name="Freeform 6" id="6"/>
          <p:cNvSpPr/>
          <p:nvPr/>
        </p:nvSpPr>
        <p:spPr>
          <a:xfrm flipH="false" flipV="false" rot="0">
            <a:off x="11223371" y="2288362"/>
            <a:ext cx="5276678" cy="2972529"/>
          </a:xfrm>
          <a:custGeom>
            <a:avLst/>
            <a:gdLst/>
            <a:ahLst/>
            <a:cxnLst/>
            <a:rect r="r" b="b" t="t" l="l"/>
            <a:pathLst>
              <a:path h="2972529" w="5276678">
                <a:moveTo>
                  <a:pt x="0" y="0"/>
                </a:moveTo>
                <a:lnTo>
                  <a:pt x="5276678" y="0"/>
                </a:lnTo>
                <a:lnTo>
                  <a:pt x="5276678" y="2972529"/>
                </a:lnTo>
                <a:lnTo>
                  <a:pt x="0" y="2972529"/>
                </a:lnTo>
                <a:lnTo>
                  <a:pt x="0" y="0"/>
                </a:lnTo>
                <a:close/>
              </a:path>
            </a:pathLst>
          </a:custGeom>
          <a:blipFill>
            <a:blip r:embed="rId4"/>
            <a:stretch>
              <a:fillRect l="0" t="0" r="0" b="0"/>
            </a:stretch>
          </a:blipFill>
        </p:spPr>
      </p:sp>
      <p:sp>
        <p:nvSpPr>
          <p:cNvPr name="Freeform 7" id="7"/>
          <p:cNvSpPr/>
          <p:nvPr/>
        </p:nvSpPr>
        <p:spPr>
          <a:xfrm flipH="false" flipV="false" rot="-10800000">
            <a:off x="-6786193" y="2410812"/>
            <a:ext cx="10120235" cy="8229600"/>
          </a:xfrm>
          <a:custGeom>
            <a:avLst/>
            <a:gdLst/>
            <a:ahLst/>
            <a:cxnLst/>
            <a:rect r="r" b="b" t="t" l="l"/>
            <a:pathLst>
              <a:path h="8229600" w="10120235">
                <a:moveTo>
                  <a:pt x="0" y="0"/>
                </a:moveTo>
                <a:lnTo>
                  <a:pt x="10120235" y="0"/>
                </a:lnTo>
                <a:lnTo>
                  <a:pt x="10120235" y="8229600"/>
                </a:lnTo>
                <a:lnTo>
                  <a:pt x="0" y="8229600"/>
                </a:lnTo>
                <a:lnTo>
                  <a:pt x="0" y="0"/>
                </a:lnTo>
                <a:close/>
              </a:path>
            </a:pathLst>
          </a:custGeom>
          <a:blipFill>
            <a:blip r:embed="rId3"/>
            <a:stretch>
              <a:fillRect l="0" t="-555" r="0" b="-555"/>
            </a:stretch>
          </a:blipFill>
        </p:spPr>
      </p:sp>
      <p:sp>
        <p:nvSpPr>
          <p:cNvPr name="Freeform 8" id="8"/>
          <p:cNvSpPr/>
          <p:nvPr/>
        </p:nvSpPr>
        <p:spPr>
          <a:xfrm flipH="false" flipV="false" rot="0">
            <a:off x="1378534" y="6039535"/>
            <a:ext cx="7078991" cy="3218765"/>
          </a:xfrm>
          <a:custGeom>
            <a:avLst/>
            <a:gdLst/>
            <a:ahLst/>
            <a:cxnLst/>
            <a:rect r="r" b="b" t="t" l="l"/>
            <a:pathLst>
              <a:path h="3218765" w="7078991">
                <a:moveTo>
                  <a:pt x="0" y="0"/>
                </a:moveTo>
                <a:lnTo>
                  <a:pt x="7078991" y="0"/>
                </a:lnTo>
                <a:lnTo>
                  <a:pt x="7078991" y="3218765"/>
                </a:lnTo>
                <a:lnTo>
                  <a:pt x="0" y="3218765"/>
                </a:lnTo>
                <a:lnTo>
                  <a:pt x="0" y="0"/>
                </a:lnTo>
                <a:close/>
              </a:path>
            </a:pathLst>
          </a:custGeom>
          <a:blipFill>
            <a:blip r:embed="rId5"/>
            <a:stretch>
              <a:fillRect l="0" t="0" r="0" b="0"/>
            </a:stretch>
          </a:blipFill>
        </p:spPr>
      </p:sp>
      <p:sp>
        <p:nvSpPr>
          <p:cNvPr name="Freeform 9" id="9"/>
          <p:cNvSpPr/>
          <p:nvPr/>
        </p:nvSpPr>
        <p:spPr>
          <a:xfrm flipH="false" flipV="false" rot="0">
            <a:off x="12247067" y="6039535"/>
            <a:ext cx="3173430" cy="3218765"/>
          </a:xfrm>
          <a:custGeom>
            <a:avLst/>
            <a:gdLst/>
            <a:ahLst/>
            <a:cxnLst/>
            <a:rect r="r" b="b" t="t" l="l"/>
            <a:pathLst>
              <a:path h="3218765" w="3173430">
                <a:moveTo>
                  <a:pt x="0" y="0"/>
                </a:moveTo>
                <a:lnTo>
                  <a:pt x="3173430" y="0"/>
                </a:lnTo>
                <a:lnTo>
                  <a:pt x="3173430" y="3218765"/>
                </a:lnTo>
                <a:lnTo>
                  <a:pt x="0" y="3218765"/>
                </a:lnTo>
                <a:lnTo>
                  <a:pt x="0" y="0"/>
                </a:lnTo>
                <a:close/>
              </a:path>
            </a:pathLst>
          </a:custGeom>
          <a:blipFill>
            <a:blip r:embed="rId6"/>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337283" y="2327277"/>
            <a:ext cx="11613435"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NEURAL STYLE TRANSFER</a:t>
            </a:r>
          </a:p>
        </p:txBody>
      </p:sp>
      <p:sp>
        <p:nvSpPr>
          <p:cNvPr name="TextBox 7" id="7"/>
          <p:cNvSpPr txBox="true"/>
          <p:nvPr/>
        </p:nvSpPr>
        <p:spPr>
          <a:xfrm rot="0">
            <a:off x="4742828" y="3784357"/>
            <a:ext cx="10469841" cy="1788621"/>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Light"/>
              </a:rPr>
              <a:t>Neural style transfer (NST) is a technique that uses deep neural networks to manipulate images or videos. NST takes two images and blends them together to create a new image. The new image looks like the content image, but is painted in the style of the style reference image.</a:t>
            </a:r>
          </a:p>
        </p:txBody>
      </p:sp>
      <p:sp>
        <p:nvSpPr>
          <p:cNvPr name="TextBox 8" id="8"/>
          <p:cNvSpPr txBox="true"/>
          <p:nvPr/>
        </p:nvSpPr>
        <p:spPr>
          <a:xfrm rot="0">
            <a:off x="4742828" y="6193228"/>
            <a:ext cx="10469841" cy="2683971"/>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Light"/>
              </a:rPr>
              <a:t>For example, you can use NST to combine the content of one image with the style of another image. The content image describes the layout or sketch, and the style image describes the painting or colors. The output image looks like the content image, but is painted in the style of the style reference image. </a:t>
            </a:r>
          </a:p>
          <a:p>
            <a:pPr>
              <a:lnSpc>
                <a:spcPts val="3534"/>
              </a:lnSpc>
            </a:pPr>
          </a:p>
        </p:txBody>
      </p:sp>
      <p:sp>
        <p:nvSpPr>
          <p:cNvPr name="AutoShape 9" id="9"/>
          <p:cNvSpPr/>
          <p:nvPr/>
        </p:nvSpPr>
        <p:spPr>
          <a:xfrm flipV="true">
            <a:off x="4412617" y="5774369"/>
            <a:ext cx="11130264" cy="84358"/>
          </a:xfrm>
          <a:prstGeom prst="line">
            <a:avLst/>
          </a:prstGeom>
          <a:ln cap="flat" w="38100">
            <a:solidFill>
              <a:srgbClr val="FFFFFF"/>
            </a:solidFill>
            <a:prstDash val="solid"/>
            <a:headEnd type="none" len="sm" w="sm"/>
            <a:tailEnd type="none" len="sm" w="sm"/>
          </a:ln>
        </p:spPr>
      </p:sp>
      <p:sp>
        <p:nvSpPr>
          <p:cNvPr name="Freeform 10" id="10"/>
          <p:cNvSpPr/>
          <p:nvPr/>
        </p:nvSpPr>
        <p:spPr>
          <a:xfrm flipH="false" flipV="false" rot="0">
            <a:off x="2525894" y="3834856"/>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2812498" y="4111734"/>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01</a:t>
            </a:r>
          </a:p>
        </p:txBody>
      </p:sp>
      <p:sp>
        <p:nvSpPr>
          <p:cNvPr name="Freeform 12" id="12"/>
          <p:cNvSpPr/>
          <p:nvPr/>
        </p:nvSpPr>
        <p:spPr>
          <a:xfrm flipH="false" flipV="false" rot="0">
            <a:off x="2525894" y="6554525"/>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2812498" y="6831403"/>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02</a:t>
            </a:r>
          </a:p>
        </p:txBody>
      </p:sp>
      <p:sp>
        <p:nvSpPr>
          <p:cNvPr name="Freeform 14" id="14"/>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038563" y="1808066"/>
            <a:ext cx="12504462" cy="2279953"/>
          </a:xfrm>
          <a:prstGeom prst="rect">
            <a:avLst/>
          </a:prstGeom>
        </p:spPr>
        <p:txBody>
          <a:bodyPr anchor="t" rtlCol="false" tIns="0" lIns="0" bIns="0" rIns="0">
            <a:spAutoFit/>
          </a:bodyPr>
          <a:lstStyle/>
          <a:p>
            <a:pPr algn="ctr" marL="0" indent="0" lvl="0">
              <a:lnSpc>
                <a:spcPts val="8228"/>
              </a:lnSpc>
              <a:spcBef>
                <a:spcPct val="0"/>
              </a:spcBef>
            </a:pPr>
            <a:r>
              <a:rPr lang="en-US" sz="11428">
                <a:solidFill>
                  <a:srgbClr val="6866E1"/>
                </a:solidFill>
                <a:latin typeface="Computer Says No"/>
              </a:rPr>
              <a:t>FEED-FORWARD CONVOLUTIONAL NEURAL NETWORK</a:t>
            </a:r>
          </a:p>
        </p:txBody>
      </p:sp>
      <p:sp>
        <p:nvSpPr>
          <p:cNvPr name="TextBox 7" id="7"/>
          <p:cNvSpPr txBox="true"/>
          <p:nvPr/>
        </p:nvSpPr>
        <p:spPr>
          <a:xfrm rot="0">
            <a:off x="4742828" y="3802554"/>
            <a:ext cx="10469841" cy="1340946"/>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Light"/>
              </a:rPr>
              <a:t>A feed-forward neural network is a type of artificial neural network where the nodes' connections do not form a loop. In a feed-forward network, all information flows in a forward manner only.</a:t>
            </a:r>
          </a:p>
        </p:txBody>
      </p:sp>
      <p:sp>
        <p:nvSpPr>
          <p:cNvPr name="TextBox 8" id="8"/>
          <p:cNvSpPr txBox="true"/>
          <p:nvPr/>
        </p:nvSpPr>
        <p:spPr>
          <a:xfrm rot="0">
            <a:off x="4742828" y="6440225"/>
            <a:ext cx="10469841" cy="1340946"/>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Light"/>
              </a:rPr>
              <a:t>A feed-forward network connects every pixel with each node in the following layer, ignoring any spatial information present in the image. A convolutional architecture looks at local regions of the image.</a:t>
            </a:r>
          </a:p>
        </p:txBody>
      </p:sp>
      <p:sp>
        <p:nvSpPr>
          <p:cNvPr name="AutoShape 9" id="9"/>
          <p:cNvSpPr/>
          <p:nvPr/>
        </p:nvSpPr>
        <p:spPr>
          <a:xfrm flipV="true">
            <a:off x="4412617" y="5774369"/>
            <a:ext cx="11130264" cy="84358"/>
          </a:xfrm>
          <a:prstGeom prst="line">
            <a:avLst/>
          </a:prstGeom>
          <a:ln cap="flat" w="38100">
            <a:solidFill>
              <a:srgbClr val="FFFFFF"/>
            </a:solidFill>
            <a:prstDash val="solid"/>
            <a:headEnd type="none" len="sm" w="sm"/>
            <a:tailEnd type="none" len="sm" w="sm"/>
          </a:ln>
        </p:spPr>
      </p:sp>
      <p:sp>
        <p:nvSpPr>
          <p:cNvPr name="Freeform 10" id="10"/>
          <p:cNvSpPr/>
          <p:nvPr/>
        </p:nvSpPr>
        <p:spPr>
          <a:xfrm flipH="false" flipV="false" rot="0">
            <a:off x="2525894" y="3834856"/>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2812498" y="4111734"/>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01</a:t>
            </a:r>
          </a:p>
        </p:txBody>
      </p:sp>
      <p:sp>
        <p:nvSpPr>
          <p:cNvPr name="Freeform 12" id="12"/>
          <p:cNvSpPr/>
          <p:nvPr/>
        </p:nvSpPr>
        <p:spPr>
          <a:xfrm flipH="false" flipV="false" rot="0">
            <a:off x="2525894" y="6554525"/>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2812498" y="6831403"/>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02</a:t>
            </a:r>
          </a:p>
        </p:txBody>
      </p:sp>
      <p:sp>
        <p:nvSpPr>
          <p:cNvPr name="Freeform 14" id="14"/>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038563" y="1808066"/>
            <a:ext cx="12504462" cy="1235897"/>
          </a:xfrm>
          <a:prstGeom prst="rect">
            <a:avLst/>
          </a:prstGeom>
        </p:spPr>
        <p:txBody>
          <a:bodyPr anchor="t" rtlCol="false" tIns="0" lIns="0" bIns="0" rIns="0">
            <a:spAutoFit/>
          </a:bodyPr>
          <a:lstStyle/>
          <a:p>
            <a:pPr algn="ctr" marL="0" indent="0" lvl="0">
              <a:lnSpc>
                <a:spcPts val="8228"/>
              </a:lnSpc>
              <a:spcBef>
                <a:spcPct val="0"/>
              </a:spcBef>
            </a:pPr>
            <a:r>
              <a:rPr lang="en-US" sz="11428">
                <a:solidFill>
                  <a:srgbClr val="6866E1"/>
                </a:solidFill>
                <a:latin typeface="Computer Says No"/>
              </a:rPr>
              <a:t>INSTANCE NORMALIZATION</a:t>
            </a:r>
          </a:p>
        </p:txBody>
      </p:sp>
      <p:sp>
        <p:nvSpPr>
          <p:cNvPr name="TextBox 7" id="7"/>
          <p:cNvSpPr txBox="true"/>
          <p:nvPr/>
        </p:nvSpPr>
        <p:spPr>
          <a:xfrm rot="0">
            <a:off x="4742828" y="3802554"/>
            <a:ext cx="10469841" cy="1340946"/>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Light"/>
              </a:rPr>
              <a:t>Instance Normalization (AdaIN) is a normalization method that aligns the mean and variance of content features with those of style features. It allows for arbitrary style transfer in real time.</a:t>
            </a:r>
          </a:p>
        </p:txBody>
      </p:sp>
      <p:sp>
        <p:nvSpPr>
          <p:cNvPr name="TextBox 8" id="8"/>
          <p:cNvSpPr txBox="true"/>
          <p:nvPr/>
        </p:nvSpPr>
        <p:spPr>
          <a:xfrm rot="0">
            <a:off x="4742828" y="6440225"/>
            <a:ext cx="10469841" cy="2236296"/>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Light"/>
              </a:rPr>
              <a:t>The method involves: </a:t>
            </a:r>
          </a:p>
          <a:p>
            <a:pPr marL="942119" indent="-314040" lvl="2">
              <a:lnSpc>
                <a:spcPts val="3534"/>
              </a:lnSpc>
              <a:buFont typeface="Arial"/>
              <a:buChar char="⚬"/>
            </a:pPr>
            <a:r>
              <a:rPr lang="en-US" sz="2181">
                <a:solidFill>
                  <a:srgbClr val="FFFFFF"/>
                </a:solidFill>
                <a:latin typeface="Poppins Light"/>
              </a:rPr>
              <a:t>Using a pre-trained encoder to extract style and content features</a:t>
            </a:r>
          </a:p>
          <a:p>
            <a:pPr marL="942119" indent="-314040" lvl="2">
              <a:lnSpc>
                <a:spcPts val="3534"/>
              </a:lnSpc>
              <a:buFont typeface="Arial"/>
              <a:buChar char="⚬"/>
            </a:pPr>
            <a:r>
              <a:rPr lang="en-US" sz="2181">
                <a:solidFill>
                  <a:srgbClr val="FFFFFF"/>
                </a:solidFill>
                <a:latin typeface="Poppins Light"/>
              </a:rPr>
              <a:t>Using the AdaIN formula to shift the statistics of the content image to match the statistics of the style image</a:t>
            </a:r>
          </a:p>
          <a:p>
            <a:pPr>
              <a:lnSpc>
                <a:spcPts val="3534"/>
              </a:lnSpc>
            </a:pPr>
          </a:p>
        </p:txBody>
      </p:sp>
      <p:sp>
        <p:nvSpPr>
          <p:cNvPr name="AutoShape 9" id="9"/>
          <p:cNvSpPr/>
          <p:nvPr/>
        </p:nvSpPr>
        <p:spPr>
          <a:xfrm flipV="true">
            <a:off x="4412617" y="5774369"/>
            <a:ext cx="11130264" cy="84358"/>
          </a:xfrm>
          <a:prstGeom prst="line">
            <a:avLst/>
          </a:prstGeom>
          <a:ln cap="flat" w="38100">
            <a:solidFill>
              <a:srgbClr val="FFFFFF"/>
            </a:solidFill>
            <a:prstDash val="solid"/>
            <a:headEnd type="none" len="sm" w="sm"/>
            <a:tailEnd type="none" len="sm" w="sm"/>
          </a:ln>
        </p:spPr>
      </p:sp>
      <p:sp>
        <p:nvSpPr>
          <p:cNvPr name="Freeform 10" id="10"/>
          <p:cNvSpPr/>
          <p:nvPr/>
        </p:nvSpPr>
        <p:spPr>
          <a:xfrm flipH="false" flipV="false" rot="0">
            <a:off x="2525894" y="3834856"/>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2812498" y="4111734"/>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01</a:t>
            </a:r>
          </a:p>
        </p:txBody>
      </p:sp>
      <p:sp>
        <p:nvSpPr>
          <p:cNvPr name="Freeform 12" id="12"/>
          <p:cNvSpPr/>
          <p:nvPr/>
        </p:nvSpPr>
        <p:spPr>
          <a:xfrm flipH="false" flipV="false" rot="0">
            <a:off x="2525894" y="6554525"/>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2812498" y="6831403"/>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02</a:t>
            </a:r>
          </a:p>
        </p:txBody>
      </p:sp>
      <p:sp>
        <p:nvSpPr>
          <p:cNvPr name="Freeform 14" id="14"/>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749048" y="1398901"/>
            <a:ext cx="14684628" cy="7859399"/>
          </a:xfrm>
          <a:custGeom>
            <a:avLst/>
            <a:gdLst/>
            <a:ahLst/>
            <a:cxnLst/>
            <a:rect r="r" b="b" t="t" l="l"/>
            <a:pathLst>
              <a:path h="7859399" w="14684628">
                <a:moveTo>
                  <a:pt x="0" y="0"/>
                </a:moveTo>
                <a:lnTo>
                  <a:pt x="14684628" y="0"/>
                </a:lnTo>
                <a:lnTo>
                  <a:pt x="14684628" y="7859399"/>
                </a:lnTo>
                <a:lnTo>
                  <a:pt x="0" y="7859399"/>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337283" y="2327277"/>
            <a:ext cx="11613435"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APPLICATIONS</a:t>
            </a:r>
          </a:p>
        </p:txBody>
      </p:sp>
      <p:sp>
        <p:nvSpPr>
          <p:cNvPr name="TextBox 7" id="7"/>
          <p:cNvSpPr txBox="true"/>
          <p:nvPr/>
        </p:nvSpPr>
        <p:spPr>
          <a:xfrm rot="0">
            <a:off x="4779567" y="4064773"/>
            <a:ext cx="10469841" cy="893271"/>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Light"/>
              </a:rPr>
              <a:t>Image Enhancement: </a:t>
            </a:r>
            <a:r>
              <a:rPr lang="en-US" sz="2181">
                <a:solidFill>
                  <a:srgbClr val="FFFFFF"/>
                </a:solidFill>
                <a:latin typeface="Poppins Light"/>
              </a:rPr>
              <a:t>Style transfer can be used to enhance the visual appeal of images, making them more vibrant, colorful, or visually striking.</a:t>
            </a:r>
          </a:p>
        </p:txBody>
      </p:sp>
      <p:sp>
        <p:nvSpPr>
          <p:cNvPr name="Freeform 8" id="8"/>
          <p:cNvSpPr/>
          <p:nvPr/>
        </p:nvSpPr>
        <p:spPr>
          <a:xfrm flipH="false" flipV="false" rot="0">
            <a:off x="2991303" y="4179073"/>
            <a:ext cx="952053" cy="785047"/>
          </a:xfrm>
          <a:custGeom>
            <a:avLst/>
            <a:gdLst/>
            <a:ahLst/>
            <a:cxnLst/>
            <a:rect r="r" b="b" t="t" l="l"/>
            <a:pathLst>
              <a:path h="785047" w="952053">
                <a:moveTo>
                  <a:pt x="0" y="0"/>
                </a:moveTo>
                <a:lnTo>
                  <a:pt x="952053" y="0"/>
                </a:lnTo>
                <a:lnTo>
                  <a:pt x="952053" y="785048"/>
                </a:lnTo>
                <a:lnTo>
                  <a:pt x="0" y="78504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3073287" y="4269424"/>
            <a:ext cx="788086" cy="694697"/>
          </a:xfrm>
          <a:prstGeom prst="rect">
            <a:avLst/>
          </a:prstGeom>
        </p:spPr>
        <p:txBody>
          <a:bodyPr anchor="t" rtlCol="false" tIns="0" lIns="0" bIns="0" rIns="0">
            <a:spAutoFit/>
          </a:bodyPr>
          <a:lstStyle/>
          <a:p>
            <a:pPr algn="ctr" marL="0" indent="0" lvl="0">
              <a:lnSpc>
                <a:spcPts val="4679"/>
              </a:lnSpc>
              <a:spcBef>
                <a:spcPct val="0"/>
              </a:spcBef>
            </a:pPr>
            <a:r>
              <a:rPr lang="en-US" sz="6499">
                <a:solidFill>
                  <a:srgbClr val="6866E1"/>
                </a:solidFill>
                <a:latin typeface="Computer Says No"/>
              </a:rPr>
              <a:t>01</a:t>
            </a:r>
          </a:p>
        </p:txBody>
      </p:sp>
      <p:sp>
        <p:nvSpPr>
          <p:cNvPr name="Freeform 10" id="10"/>
          <p:cNvSpPr/>
          <p:nvPr/>
        </p:nvSpPr>
        <p:spPr>
          <a:xfrm flipH="false" flipV="false" rot="0">
            <a:off x="2931454" y="6322894"/>
            <a:ext cx="1011903" cy="834398"/>
          </a:xfrm>
          <a:custGeom>
            <a:avLst/>
            <a:gdLst/>
            <a:ahLst/>
            <a:cxnLst/>
            <a:rect r="r" b="b" t="t" l="l"/>
            <a:pathLst>
              <a:path h="834398" w="1011903">
                <a:moveTo>
                  <a:pt x="0" y="0"/>
                </a:moveTo>
                <a:lnTo>
                  <a:pt x="1011902" y="0"/>
                </a:lnTo>
                <a:lnTo>
                  <a:pt x="1011902" y="834398"/>
                </a:lnTo>
                <a:lnTo>
                  <a:pt x="0" y="83439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3143806" y="6533907"/>
            <a:ext cx="647047" cy="574677"/>
          </a:xfrm>
          <a:prstGeom prst="rect">
            <a:avLst/>
          </a:prstGeom>
        </p:spPr>
        <p:txBody>
          <a:bodyPr anchor="t" rtlCol="false" tIns="0" lIns="0" bIns="0" rIns="0">
            <a:spAutoFit/>
          </a:bodyPr>
          <a:lstStyle/>
          <a:p>
            <a:pPr algn="ctr" marL="0" indent="0" lvl="0">
              <a:lnSpc>
                <a:spcPts val="3842"/>
              </a:lnSpc>
              <a:spcBef>
                <a:spcPct val="0"/>
              </a:spcBef>
            </a:pPr>
            <a:r>
              <a:rPr lang="en-US" sz="5336">
                <a:solidFill>
                  <a:srgbClr val="6866E1"/>
                </a:solidFill>
                <a:latin typeface="Computer Says No"/>
              </a:rPr>
              <a:t>02</a:t>
            </a:r>
          </a:p>
        </p:txBody>
      </p:sp>
      <p:sp>
        <p:nvSpPr>
          <p:cNvPr name="Freeform 12" id="12"/>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
        <p:nvSpPr>
          <p:cNvPr name="TextBox 13" id="13"/>
          <p:cNvSpPr txBox="true"/>
          <p:nvPr/>
        </p:nvSpPr>
        <p:spPr>
          <a:xfrm rot="0">
            <a:off x="4650980" y="6010664"/>
            <a:ext cx="10469841" cy="1340946"/>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Light"/>
              </a:rPr>
              <a:t>Art Restoration and Preservation: </a:t>
            </a:r>
            <a:r>
              <a:rPr lang="en-US" sz="2181">
                <a:solidFill>
                  <a:srgbClr val="FFFFFF"/>
                </a:solidFill>
                <a:latin typeface="Poppins Light"/>
              </a:rPr>
              <a:t>It assists in the restoration and preservation of artwork by applying styles that match the original artist's techniques.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DAFwycw1XyQ</dc:identifier>
  <dcterms:modified xsi:type="dcterms:W3CDTF">2011-08-01T06:04:30Z</dcterms:modified>
  <cp:revision>1</cp:revision>
  <dc:title>Blue Futuristic Illustrative Artificial Intelligence Project Presentation</dc:title>
</cp:coreProperties>
</file>

<file path=docProps/thumbnail.jpeg>
</file>